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09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微軟正黑體" panose="020B0604030504040204" pitchFamily="34" charset="-120"/>
      <p:regular r:id="rId18"/>
      <p:bold r:id="rId19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53" y="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51ED4-D5AA-48CC-AA2A-5F462D3D04B0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563A262-DFF3-40D0-B545-7351CAEEBF88}">
      <dgm:prSet/>
      <dgm:spPr/>
      <dgm:t>
        <a:bodyPr/>
        <a:lstStyle/>
        <a:p>
          <a:pPr algn="just" rtl="0"/>
          <a:r>
            <a:rPr lang="zh-TW" b="1" dirty="0" smtClean="0">
              <a:latin typeface="+mn-ea"/>
              <a:ea typeface="+mn-ea"/>
            </a:rPr>
            <a:t>本書涵蓋</a:t>
          </a:r>
          <a:r>
            <a:rPr lang="en-US" b="1" dirty="0" smtClean="0">
              <a:latin typeface="+mn-ea"/>
              <a:ea typeface="+mn-ea"/>
            </a:rPr>
            <a:t>Office 2016</a:t>
          </a:r>
          <a:r>
            <a:rPr lang="zh-TW" b="1" dirty="0" smtClean="0">
              <a:latin typeface="+mn-ea"/>
              <a:ea typeface="+mn-ea"/>
            </a:rPr>
            <a:t>四大軟體</a:t>
          </a:r>
          <a:r>
            <a:rPr lang="en-US" b="1" dirty="0" smtClean="0">
              <a:latin typeface="+mn-ea"/>
              <a:ea typeface="+mn-ea"/>
            </a:rPr>
            <a:t>Word</a:t>
          </a:r>
          <a:r>
            <a:rPr lang="zh-TW" b="1" dirty="0" smtClean="0">
              <a:latin typeface="+mn-ea"/>
              <a:ea typeface="+mn-ea"/>
            </a:rPr>
            <a:t>、</a:t>
          </a:r>
          <a:r>
            <a:rPr lang="en-US" b="1" dirty="0" smtClean="0">
              <a:latin typeface="+mn-ea"/>
              <a:ea typeface="+mn-ea"/>
            </a:rPr>
            <a:t>Excel</a:t>
          </a:r>
          <a:r>
            <a:rPr lang="zh-TW" b="1" dirty="0" smtClean="0">
              <a:latin typeface="+mn-ea"/>
              <a:ea typeface="+mn-ea"/>
            </a:rPr>
            <a:t>、</a:t>
          </a:r>
          <a:r>
            <a:rPr lang="en-US" b="1" dirty="0" smtClean="0">
              <a:latin typeface="+mn-ea"/>
              <a:ea typeface="+mn-ea"/>
            </a:rPr>
            <a:t>PowerPoint</a:t>
          </a:r>
          <a:r>
            <a:rPr lang="zh-TW" b="1" dirty="0" smtClean="0">
              <a:latin typeface="+mn-ea"/>
              <a:ea typeface="+mn-ea"/>
            </a:rPr>
            <a:t>及</a:t>
          </a:r>
          <a:r>
            <a:rPr lang="en-US" b="1" dirty="0" smtClean="0">
              <a:latin typeface="+mn-ea"/>
              <a:ea typeface="+mn-ea"/>
            </a:rPr>
            <a:t>Access</a:t>
          </a:r>
          <a:r>
            <a:rPr lang="zh-TW" b="1" dirty="0" smtClean="0">
              <a:latin typeface="+mn-ea"/>
              <a:ea typeface="+mn-ea"/>
            </a:rPr>
            <a:t>。</a:t>
          </a:r>
          <a:endParaRPr lang="zh-TW" b="1" dirty="0">
            <a:latin typeface="+mn-ea"/>
            <a:ea typeface="+mn-ea"/>
          </a:endParaRPr>
        </a:p>
      </dgm:t>
    </dgm:pt>
    <dgm:pt modelId="{BF305880-A5F0-4670-BD59-4A66DDA59C3C}" type="parTrans" cxnId="{A134015A-90C3-48E3-9035-64181F7D173B}">
      <dgm:prSet/>
      <dgm:spPr/>
      <dgm:t>
        <a:bodyPr/>
        <a:lstStyle/>
        <a:p>
          <a:pPr algn="just"/>
          <a:endParaRPr lang="zh-TW" altLang="en-US" b="1">
            <a:latin typeface="+mn-ea"/>
            <a:ea typeface="+mn-ea"/>
          </a:endParaRPr>
        </a:p>
      </dgm:t>
    </dgm:pt>
    <dgm:pt modelId="{2F66AF11-85C5-4910-B1BE-4022E4EEAB87}" type="sibTrans" cxnId="{A134015A-90C3-48E3-9035-64181F7D173B}">
      <dgm:prSet/>
      <dgm:spPr/>
      <dgm:t>
        <a:bodyPr/>
        <a:lstStyle/>
        <a:p>
          <a:pPr algn="just"/>
          <a:endParaRPr lang="zh-TW" altLang="en-US" b="1">
            <a:latin typeface="+mn-ea"/>
            <a:ea typeface="+mn-ea"/>
          </a:endParaRPr>
        </a:p>
      </dgm:t>
    </dgm:pt>
    <dgm:pt modelId="{3A67F3AC-62E9-447D-A310-FE358AAFE55C}">
      <dgm:prSet/>
      <dgm:spPr/>
      <dgm:t>
        <a:bodyPr/>
        <a:lstStyle/>
        <a:p>
          <a:pPr algn="just" rtl="0"/>
          <a:r>
            <a:rPr lang="zh-TW" b="1" smtClean="0">
              <a:latin typeface="+mn-ea"/>
              <a:ea typeface="+mn-ea"/>
            </a:rPr>
            <a:t>一本就能學會文書排版、計算及函數的應用、製作精美簡報及建置資料庫等技巧。</a:t>
          </a:r>
          <a:endParaRPr lang="zh-TW" b="1">
            <a:latin typeface="+mn-ea"/>
            <a:ea typeface="+mn-ea"/>
          </a:endParaRPr>
        </a:p>
      </dgm:t>
    </dgm:pt>
    <dgm:pt modelId="{AE7E7593-CCD9-40A9-BD4B-E8449A82DB37}" type="parTrans" cxnId="{4BCC4A47-4DC2-4CF4-A682-F22D629518A9}">
      <dgm:prSet/>
      <dgm:spPr/>
      <dgm:t>
        <a:bodyPr/>
        <a:lstStyle/>
        <a:p>
          <a:pPr algn="just"/>
          <a:endParaRPr lang="zh-TW" altLang="en-US" b="1">
            <a:latin typeface="+mn-ea"/>
            <a:ea typeface="+mn-ea"/>
          </a:endParaRPr>
        </a:p>
      </dgm:t>
    </dgm:pt>
    <dgm:pt modelId="{D3E95A90-A054-4A32-99D4-425D525ED826}" type="sibTrans" cxnId="{4BCC4A47-4DC2-4CF4-A682-F22D629518A9}">
      <dgm:prSet/>
      <dgm:spPr/>
      <dgm:t>
        <a:bodyPr/>
        <a:lstStyle/>
        <a:p>
          <a:pPr algn="just"/>
          <a:endParaRPr lang="zh-TW" altLang="en-US" b="1">
            <a:latin typeface="+mn-ea"/>
            <a:ea typeface="+mn-ea"/>
          </a:endParaRPr>
        </a:p>
      </dgm:t>
    </dgm:pt>
    <dgm:pt modelId="{5D1695D4-EBB4-410E-AD1A-8D17700037FA}">
      <dgm:prSet/>
      <dgm:spPr/>
      <dgm:t>
        <a:bodyPr/>
        <a:lstStyle/>
        <a:p>
          <a:pPr algn="just" rtl="0"/>
          <a:r>
            <a:rPr lang="zh-TW" b="1" smtClean="0">
              <a:latin typeface="+mn-ea"/>
              <a:ea typeface="+mn-ea"/>
            </a:rPr>
            <a:t>文中運用大量的範例說明，讓您從操作範例中逐一學習到各種使用技巧。</a:t>
          </a:r>
          <a:endParaRPr lang="zh-TW" b="1">
            <a:latin typeface="+mn-ea"/>
            <a:ea typeface="+mn-ea"/>
          </a:endParaRPr>
        </a:p>
      </dgm:t>
    </dgm:pt>
    <dgm:pt modelId="{570B69F9-3AD1-4339-A79E-5222D833051F}" type="parTrans" cxnId="{88F4779A-0481-4A51-81C6-B3E4DB3820BF}">
      <dgm:prSet/>
      <dgm:spPr/>
      <dgm:t>
        <a:bodyPr/>
        <a:lstStyle/>
        <a:p>
          <a:pPr algn="just"/>
          <a:endParaRPr lang="zh-TW" altLang="en-US" b="1">
            <a:latin typeface="+mn-ea"/>
            <a:ea typeface="+mn-ea"/>
          </a:endParaRPr>
        </a:p>
      </dgm:t>
    </dgm:pt>
    <dgm:pt modelId="{E10141A4-8DCB-48E4-A2B0-33A92C15061B}" type="sibTrans" cxnId="{88F4779A-0481-4A51-81C6-B3E4DB3820BF}">
      <dgm:prSet/>
      <dgm:spPr/>
      <dgm:t>
        <a:bodyPr/>
        <a:lstStyle/>
        <a:p>
          <a:pPr algn="just"/>
          <a:endParaRPr lang="zh-TW" altLang="en-US" b="1">
            <a:latin typeface="+mn-ea"/>
            <a:ea typeface="+mn-ea"/>
          </a:endParaRPr>
        </a:p>
      </dgm:t>
    </dgm:pt>
    <dgm:pt modelId="{B672D275-1EF2-4328-887B-E672C24D0DBD}">
      <dgm:prSet/>
      <dgm:spPr/>
      <dgm:t>
        <a:bodyPr/>
        <a:lstStyle/>
        <a:p>
          <a:pPr algn="just" rtl="0"/>
          <a:r>
            <a:rPr lang="zh-TW" b="1" smtClean="0">
              <a:latin typeface="+mn-ea"/>
              <a:ea typeface="+mn-ea"/>
            </a:rPr>
            <a:t>每章最後都附有「自我評量」，學習後可立即測試自己所學。</a:t>
          </a:r>
          <a:endParaRPr lang="zh-TW" b="1">
            <a:latin typeface="+mn-ea"/>
            <a:ea typeface="+mn-ea"/>
          </a:endParaRPr>
        </a:p>
      </dgm:t>
    </dgm:pt>
    <dgm:pt modelId="{18584604-CC66-498F-8177-26093A70FF05}" type="parTrans" cxnId="{158BA749-5A48-48F3-A50E-1741EC40DF40}">
      <dgm:prSet/>
      <dgm:spPr/>
      <dgm:t>
        <a:bodyPr/>
        <a:lstStyle/>
        <a:p>
          <a:pPr algn="just"/>
          <a:endParaRPr lang="zh-TW" altLang="en-US" b="1">
            <a:latin typeface="+mn-ea"/>
            <a:ea typeface="+mn-ea"/>
          </a:endParaRPr>
        </a:p>
      </dgm:t>
    </dgm:pt>
    <dgm:pt modelId="{EC45197C-5CD6-4685-A196-E62EC7B8E0FA}" type="sibTrans" cxnId="{158BA749-5A48-48F3-A50E-1741EC40DF40}">
      <dgm:prSet/>
      <dgm:spPr/>
      <dgm:t>
        <a:bodyPr/>
        <a:lstStyle/>
        <a:p>
          <a:pPr algn="just"/>
          <a:endParaRPr lang="zh-TW" altLang="en-US" b="1">
            <a:latin typeface="+mn-ea"/>
            <a:ea typeface="+mn-ea"/>
          </a:endParaRPr>
        </a:p>
      </dgm:t>
    </dgm:pt>
    <dgm:pt modelId="{DEFF95E3-AEFA-4122-8F23-D5AFA510D925}">
      <dgm:prSet/>
      <dgm:spPr/>
      <dgm:t>
        <a:bodyPr/>
        <a:lstStyle/>
        <a:p>
          <a:pPr algn="just" rtl="0"/>
          <a:r>
            <a:rPr lang="zh-TW" b="1" smtClean="0">
              <a:latin typeface="+mn-ea"/>
              <a:ea typeface="+mn-ea"/>
            </a:rPr>
            <a:t>光碟收錄書中範例檔案，可隨時開啟並立即練習。</a:t>
          </a:r>
          <a:endParaRPr lang="zh-TW" b="1">
            <a:latin typeface="+mn-ea"/>
            <a:ea typeface="+mn-ea"/>
          </a:endParaRPr>
        </a:p>
      </dgm:t>
    </dgm:pt>
    <dgm:pt modelId="{044C90B1-9B63-464B-9555-3852688D0DD2}" type="parTrans" cxnId="{036B88CA-5BD9-41A2-932A-955D13959311}">
      <dgm:prSet/>
      <dgm:spPr/>
      <dgm:t>
        <a:bodyPr/>
        <a:lstStyle/>
        <a:p>
          <a:pPr algn="just"/>
          <a:endParaRPr lang="zh-TW" altLang="en-US" b="1">
            <a:latin typeface="+mn-ea"/>
            <a:ea typeface="+mn-ea"/>
          </a:endParaRPr>
        </a:p>
      </dgm:t>
    </dgm:pt>
    <dgm:pt modelId="{13CE3EF1-B25A-4C50-9E47-BC098A4AEE69}" type="sibTrans" cxnId="{036B88CA-5BD9-41A2-932A-955D13959311}">
      <dgm:prSet/>
      <dgm:spPr/>
      <dgm:t>
        <a:bodyPr/>
        <a:lstStyle/>
        <a:p>
          <a:pPr algn="just"/>
          <a:endParaRPr lang="zh-TW" altLang="en-US" b="1">
            <a:latin typeface="+mn-ea"/>
            <a:ea typeface="+mn-ea"/>
          </a:endParaRPr>
        </a:p>
      </dgm:t>
    </dgm:pt>
    <dgm:pt modelId="{72DBAC8D-A21A-4A7A-B358-461264DFAEA1}" type="pres">
      <dgm:prSet presAssocID="{33851ED4-D5AA-48CC-AA2A-5F462D3D04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5576BC-A629-4E0C-99B8-F606648E2A28}" type="pres">
      <dgm:prSet presAssocID="{6563A262-DFF3-40D0-B545-7351CAEEBF8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35068E-AF9D-4A46-A320-6B518D1066A3}" type="pres">
      <dgm:prSet presAssocID="{2F66AF11-85C5-4910-B1BE-4022E4EEAB87}" presName="spacer" presStyleCnt="0"/>
      <dgm:spPr/>
      <dgm:t>
        <a:bodyPr/>
        <a:lstStyle/>
        <a:p>
          <a:endParaRPr lang="zh-TW" altLang="en-US"/>
        </a:p>
      </dgm:t>
    </dgm:pt>
    <dgm:pt modelId="{DA1073CB-D79D-4C30-BF6A-2D319AA5CC6B}" type="pres">
      <dgm:prSet presAssocID="{3A67F3AC-62E9-447D-A310-FE358AAFE55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FB38A2-7ADE-4E86-AAE1-7FBC12DA5A1C}" type="pres">
      <dgm:prSet presAssocID="{D3E95A90-A054-4A32-99D4-425D525ED826}" presName="spacer" presStyleCnt="0"/>
      <dgm:spPr/>
      <dgm:t>
        <a:bodyPr/>
        <a:lstStyle/>
        <a:p>
          <a:endParaRPr lang="zh-TW" altLang="en-US"/>
        </a:p>
      </dgm:t>
    </dgm:pt>
    <dgm:pt modelId="{13BD9507-E27B-4494-A379-D075C6386CE1}" type="pres">
      <dgm:prSet presAssocID="{5D1695D4-EBB4-410E-AD1A-8D17700037F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2CF723-D128-4E7C-BD15-428F61C2CD2D}" type="pres">
      <dgm:prSet presAssocID="{E10141A4-8DCB-48E4-A2B0-33A92C15061B}" presName="spacer" presStyleCnt="0"/>
      <dgm:spPr/>
      <dgm:t>
        <a:bodyPr/>
        <a:lstStyle/>
        <a:p>
          <a:endParaRPr lang="zh-TW" altLang="en-US"/>
        </a:p>
      </dgm:t>
    </dgm:pt>
    <dgm:pt modelId="{D466CFF3-8F68-4284-BDDA-56D1811FD10B}" type="pres">
      <dgm:prSet presAssocID="{B672D275-1EF2-4328-887B-E672C24D0DB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9322F2-68B6-4193-B1B5-7B6DFBF57F47}" type="pres">
      <dgm:prSet presAssocID="{EC45197C-5CD6-4685-A196-E62EC7B8E0FA}" presName="spacer" presStyleCnt="0"/>
      <dgm:spPr/>
      <dgm:t>
        <a:bodyPr/>
        <a:lstStyle/>
        <a:p>
          <a:endParaRPr lang="zh-TW" altLang="en-US"/>
        </a:p>
      </dgm:t>
    </dgm:pt>
    <dgm:pt modelId="{52220DD3-1215-4F13-9E33-682310A9F0ED}" type="pres">
      <dgm:prSet presAssocID="{DEFF95E3-AEFA-4122-8F23-D5AFA510D92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C8364B-81B7-4B6A-B582-DE18833F79AC}" type="presOf" srcId="{B672D275-1EF2-4328-887B-E672C24D0DBD}" destId="{D466CFF3-8F68-4284-BDDA-56D1811FD10B}" srcOrd="0" destOrd="0" presId="urn:microsoft.com/office/officeart/2005/8/layout/vList2"/>
    <dgm:cxn modelId="{4BCC4A47-4DC2-4CF4-A682-F22D629518A9}" srcId="{33851ED4-D5AA-48CC-AA2A-5F462D3D04B0}" destId="{3A67F3AC-62E9-447D-A310-FE358AAFE55C}" srcOrd="1" destOrd="0" parTransId="{AE7E7593-CCD9-40A9-BD4B-E8449A82DB37}" sibTransId="{D3E95A90-A054-4A32-99D4-425D525ED826}"/>
    <dgm:cxn modelId="{B962BD3D-06BB-415B-AD6E-DE6A53FC38A8}" type="presOf" srcId="{5D1695D4-EBB4-410E-AD1A-8D17700037FA}" destId="{13BD9507-E27B-4494-A379-D075C6386CE1}" srcOrd="0" destOrd="0" presId="urn:microsoft.com/office/officeart/2005/8/layout/vList2"/>
    <dgm:cxn modelId="{70312A9A-E8E4-42EA-8D6C-A885242B9751}" type="presOf" srcId="{3A67F3AC-62E9-447D-A310-FE358AAFE55C}" destId="{DA1073CB-D79D-4C30-BF6A-2D319AA5CC6B}" srcOrd="0" destOrd="0" presId="urn:microsoft.com/office/officeart/2005/8/layout/vList2"/>
    <dgm:cxn modelId="{88F4779A-0481-4A51-81C6-B3E4DB3820BF}" srcId="{33851ED4-D5AA-48CC-AA2A-5F462D3D04B0}" destId="{5D1695D4-EBB4-410E-AD1A-8D17700037FA}" srcOrd="2" destOrd="0" parTransId="{570B69F9-3AD1-4339-A79E-5222D833051F}" sibTransId="{E10141A4-8DCB-48E4-A2B0-33A92C15061B}"/>
    <dgm:cxn modelId="{E3690DF3-EB99-4145-922B-521AD6490271}" type="presOf" srcId="{33851ED4-D5AA-48CC-AA2A-5F462D3D04B0}" destId="{72DBAC8D-A21A-4A7A-B358-461264DFAEA1}" srcOrd="0" destOrd="0" presId="urn:microsoft.com/office/officeart/2005/8/layout/vList2"/>
    <dgm:cxn modelId="{3DC06550-5788-4FA9-8F05-1DBB52AD8FD8}" type="presOf" srcId="{6563A262-DFF3-40D0-B545-7351CAEEBF88}" destId="{E45576BC-A629-4E0C-99B8-F606648E2A28}" srcOrd="0" destOrd="0" presId="urn:microsoft.com/office/officeart/2005/8/layout/vList2"/>
    <dgm:cxn modelId="{036B88CA-5BD9-41A2-932A-955D13959311}" srcId="{33851ED4-D5AA-48CC-AA2A-5F462D3D04B0}" destId="{DEFF95E3-AEFA-4122-8F23-D5AFA510D925}" srcOrd="4" destOrd="0" parTransId="{044C90B1-9B63-464B-9555-3852688D0DD2}" sibTransId="{13CE3EF1-B25A-4C50-9E47-BC098A4AEE69}"/>
    <dgm:cxn modelId="{C94F4303-284C-49D7-ACBD-E1F0185BB871}" type="presOf" srcId="{DEFF95E3-AEFA-4122-8F23-D5AFA510D925}" destId="{52220DD3-1215-4F13-9E33-682310A9F0ED}" srcOrd="0" destOrd="0" presId="urn:microsoft.com/office/officeart/2005/8/layout/vList2"/>
    <dgm:cxn modelId="{A134015A-90C3-48E3-9035-64181F7D173B}" srcId="{33851ED4-D5AA-48CC-AA2A-5F462D3D04B0}" destId="{6563A262-DFF3-40D0-B545-7351CAEEBF88}" srcOrd="0" destOrd="0" parTransId="{BF305880-A5F0-4670-BD59-4A66DDA59C3C}" sibTransId="{2F66AF11-85C5-4910-B1BE-4022E4EEAB87}"/>
    <dgm:cxn modelId="{158BA749-5A48-48F3-A50E-1741EC40DF40}" srcId="{33851ED4-D5AA-48CC-AA2A-5F462D3D04B0}" destId="{B672D275-1EF2-4328-887B-E672C24D0DBD}" srcOrd="3" destOrd="0" parTransId="{18584604-CC66-498F-8177-26093A70FF05}" sibTransId="{EC45197C-5CD6-4685-A196-E62EC7B8E0FA}"/>
    <dgm:cxn modelId="{DCDA9093-F296-418C-979A-6A73A7B2A732}" type="presParOf" srcId="{72DBAC8D-A21A-4A7A-B358-461264DFAEA1}" destId="{E45576BC-A629-4E0C-99B8-F606648E2A28}" srcOrd="0" destOrd="0" presId="urn:microsoft.com/office/officeart/2005/8/layout/vList2"/>
    <dgm:cxn modelId="{A7971BDD-D8D4-452C-84AA-08F1A6D189E5}" type="presParOf" srcId="{72DBAC8D-A21A-4A7A-B358-461264DFAEA1}" destId="{9735068E-AF9D-4A46-A320-6B518D1066A3}" srcOrd="1" destOrd="0" presId="urn:microsoft.com/office/officeart/2005/8/layout/vList2"/>
    <dgm:cxn modelId="{5B72C048-60B3-47C7-91C8-BE3C9C2BEE08}" type="presParOf" srcId="{72DBAC8D-A21A-4A7A-B358-461264DFAEA1}" destId="{DA1073CB-D79D-4C30-BF6A-2D319AA5CC6B}" srcOrd="2" destOrd="0" presId="urn:microsoft.com/office/officeart/2005/8/layout/vList2"/>
    <dgm:cxn modelId="{26E37793-BBD8-4588-A9C4-164AC31130D6}" type="presParOf" srcId="{72DBAC8D-A21A-4A7A-B358-461264DFAEA1}" destId="{60FB38A2-7ADE-4E86-AAE1-7FBC12DA5A1C}" srcOrd="3" destOrd="0" presId="urn:microsoft.com/office/officeart/2005/8/layout/vList2"/>
    <dgm:cxn modelId="{B1C0973A-8B94-47D3-8B7E-208F29ECFE0F}" type="presParOf" srcId="{72DBAC8D-A21A-4A7A-B358-461264DFAEA1}" destId="{13BD9507-E27B-4494-A379-D075C6386CE1}" srcOrd="4" destOrd="0" presId="urn:microsoft.com/office/officeart/2005/8/layout/vList2"/>
    <dgm:cxn modelId="{C4156C49-32E4-47FD-BEF8-070ADF0704A7}" type="presParOf" srcId="{72DBAC8D-A21A-4A7A-B358-461264DFAEA1}" destId="{252CF723-D128-4E7C-BD15-428F61C2CD2D}" srcOrd="5" destOrd="0" presId="urn:microsoft.com/office/officeart/2005/8/layout/vList2"/>
    <dgm:cxn modelId="{89E685A4-CE9D-4972-A245-3FE9B193681F}" type="presParOf" srcId="{72DBAC8D-A21A-4A7A-B358-461264DFAEA1}" destId="{D466CFF3-8F68-4284-BDDA-56D1811FD10B}" srcOrd="6" destOrd="0" presId="urn:microsoft.com/office/officeart/2005/8/layout/vList2"/>
    <dgm:cxn modelId="{A1A8CE1F-EDA4-415F-9763-CBCDE5273BEE}" type="presParOf" srcId="{72DBAC8D-A21A-4A7A-B358-461264DFAEA1}" destId="{2F9322F2-68B6-4193-B1B5-7B6DFBF57F47}" srcOrd="7" destOrd="0" presId="urn:microsoft.com/office/officeart/2005/8/layout/vList2"/>
    <dgm:cxn modelId="{4BA1B073-6D35-4B7F-AFD1-82DE2DF61E65}" type="presParOf" srcId="{72DBAC8D-A21A-4A7A-B358-461264DFAEA1}" destId="{52220DD3-1215-4F13-9E33-682310A9F0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576BC-A629-4E0C-99B8-F606648E2A28}">
      <dsp:nvSpPr>
        <dsp:cNvPr id="0" name=""/>
        <dsp:cNvSpPr/>
      </dsp:nvSpPr>
      <dsp:spPr>
        <a:xfrm>
          <a:off x="0" y="325467"/>
          <a:ext cx="8131453" cy="5333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dirty="0" smtClean="0">
              <a:latin typeface="+mn-ea"/>
              <a:ea typeface="+mn-ea"/>
            </a:rPr>
            <a:t>本書涵蓋</a:t>
          </a:r>
          <a:r>
            <a:rPr lang="en-US" sz="1700" b="1" kern="1200" dirty="0" smtClean="0">
              <a:latin typeface="+mn-ea"/>
              <a:ea typeface="+mn-ea"/>
            </a:rPr>
            <a:t>Office 2016</a:t>
          </a:r>
          <a:r>
            <a:rPr lang="zh-TW" sz="1700" b="1" kern="1200" dirty="0" smtClean="0">
              <a:latin typeface="+mn-ea"/>
              <a:ea typeface="+mn-ea"/>
            </a:rPr>
            <a:t>四大軟體</a:t>
          </a:r>
          <a:r>
            <a:rPr lang="en-US" sz="1700" b="1" kern="1200" dirty="0" smtClean="0">
              <a:latin typeface="+mn-ea"/>
              <a:ea typeface="+mn-ea"/>
            </a:rPr>
            <a:t>Word</a:t>
          </a:r>
          <a:r>
            <a:rPr lang="zh-TW" sz="1700" b="1" kern="1200" dirty="0" smtClean="0">
              <a:latin typeface="+mn-ea"/>
              <a:ea typeface="+mn-ea"/>
            </a:rPr>
            <a:t>、</a:t>
          </a:r>
          <a:r>
            <a:rPr lang="en-US" sz="1700" b="1" kern="1200" dirty="0" smtClean="0">
              <a:latin typeface="+mn-ea"/>
              <a:ea typeface="+mn-ea"/>
            </a:rPr>
            <a:t>Excel</a:t>
          </a:r>
          <a:r>
            <a:rPr lang="zh-TW" sz="1700" b="1" kern="1200" dirty="0" smtClean="0">
              <a:latin typeface="+mn-ea"/>
              <a:ea typeface="+mn-ea"/>
            </a:rPr>
            <a:t>、</a:t>
          </a:r>
          <a:r>
            <a:rPr lang="en-US" sz="1700" b="1" kern="1200" dirty="0" smtClean="0">
              <a:latin typeface="+mn-ea"/>
              <a:ea typeface="+mn-ea"/>
            </a:rPr>
            <a:t>PowerPoint</a:t>
          </a:r>
          <a:r>
            <a:rPr lang="zh-TW" sz="1700" b="1" kern="1200" dirty="0" smtClean="0">
              <a:latin typeface="+mn-ea"/>
              <a:ea typeface="+mn-ea"/>
            </a:rPr>
            <a:t>及</a:t>
          </a:r>
          <a:r>
            <a:rPr lang="en-US" sz="1700" b="1" kern="1200" dirty="0" smtClean="0">
              <a:latin typeface="+mn-ea"/>
              <a:ea typeface="+mn-ea"/>
            </a:rPr>
            <a:t>Access</a:t>
          </a:r>
          <a:r>
            <a:rPr lang="zh-TW" sz="1700" b="1" kern="1200" dirty="0" smtClean="0">
              <a:latin typeface="+mn-ea"/>
              <a:ea typeface="+mn-ea"/>
            </a:rPr>
            <a:t>。</a:t>
          </a:r>
          <a:endParaRPr lang="zh-TW" sz="1700" b="1" kern="1200" dirty="0">
            <a:latin typeface="+mn-ea"/>
            <a:ea typeface="+mn-ea"/>
          </a:endParaRPr>
        </a:p>
      </dsp:txBody>
      <dsp:txXfrm>
        <a:off x="26034" y="351501"/>
        <a:ext cx="8079385" cy="481232"/>
      </dsp:txXfrm>
    </dsp:sp>
    <dsp:sp modelId="{DA1073CB-D79D-4C30-BF6A-2D319AA5CC6B}">
      <dsp:nvSpPr>
        <dsp:cNvPr id="0" name=""/>
        <dsp:cNvSpPr/>
      </dsp:nvSpPr>
      <dsp:spPr>
        <a:xfrm>
          <a:off x="0" y="907728"/>
          <a:ext cx="8131453" cy="533300"/>
        </a:xfrm>
        <a:prstGeom prst="roundRect">
          <a:avLst/>
        </a:prstGeom>
        <a:solidFill>
          <a:schemeClr val="accent5">
            <a:hueOff val="-209966"/>
            <a:satOff val="11412"/>
            <a:lumOff val="-21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smtClean="0">
              <a:latin typeface="+mn-ea"/>
              <a:ea typeface="+mn-ea"/>
            </a:rPr>
            <a:t>一本就能學會文書排版、計算及函數的應用、製作精美簡報及建置資料庫等技巧。</a:t>
          </a:r>
          <a:endParaRPr lang="zh-TW" sz="1700" b="1" kern="1200">
            <a:latin typeface="+mn-ea"/>
            <a:ea typeface="+mn-ea"/>
          </a:endParaRPr>
        </a:p>
      </dsp:txBody>
      <dsp:txXfrm>
        <a:off x="26034" y="933762"/>
        <a:ext cx="8079385" cy="481232"/>
      </dsp:txXfrm>
    </dsp:sp>
    <dsp:sp modelId="{13BD9507-E27B-4494-A379-D075C6386CE1}">
      <dsp:nvSpPr>
        <dsp:cNvPr id="0" name=""/>
        <dsp:cNvSpPr/>
      </dsp:nvSpPr>
      <dsp:spPr>
        <a:xfrm>
          <a:off x="0" y="1489988"/>
          <a:ext cx="8131453" cy="533300"/>
        </a:xfrm>
        <a:prstGeom prst="roundRect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smtClean="0">
              <a:latin typeface="+mn-ea"/>
              <a:ea typeface="+mn-ea"/>
            </a:rPr>
            <a:t>文中運用大量的範例說明，讓您從操作範例中逐一學習到各種使用技巧。</a:t>
          </a:r>
          <a:endParaRPr lang="zh-TW" sz="1700" b="1" kern="1200">
            <a:latin typeface="+mn-ea"/>
            <a:ea typeface="+mn-ea"/>
          </a:endParaRPr>
        </a:p>
      </dsp:txBody>
      <dsp:txXfrm>
        <a:off x="26034" y="1516022"/>
        <a:ext cx="8079385" cy="481232"/>
      </dsp:txXfrm>
    </dsp:sp>
    <dsp:sp modelId="{D466CFF3-8F68-4284-BDDA-56D1811FD10B}">
      <dsp:nvSpPr>
        <dsp:cNvPr id="0" name=""/>
        <dsp:cNvSpPr/>
      </dsp:nvSpPr>
      <dsp:spPr>
        <a:xfrm>
          <a:off x="0" y="2072249"/>
          <a:ext cx="8131453" cy="533300"/>
        </a:xfrm>
        <a:prstGeom prst="roundRect">
          <a:avLst/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smtClean="0">
              <a:latin typeface="+mn-ea"/>
              <a:ea typeface="+mn-ea"/>
            </a:rPr>
            <a:t>每章最後都附有「自我評量」，學習後可立即測試自己所學。</a:t>
          </a:r>
          <a:endParaRPr lang="zh-TW" sz="1700" b="1" kern="1200">
            <a:latin typeface="+mn-ea"/>
            <a:ea typeface="+mn-ea"/>
          </a:endParaRPr>
        </a:p>
      </dsp:txBody>
      <dsp:txXfrm>
        <a:off x="26034" y="2098283"/>
        <a:ext cx="8079385" cy="481232"/>
      </dsp:txXfrm>
    </dsp:sp>
    <dsp:sp modelId="{52220DD3-1215-4F13-9E33-682310A9F0ED}">
      <dsp:nvSpPr>
        <dsp:cNvPr id="0" name=""/>
        <dsp:cNvSpPr/>
      </dsp:nvSpPr>
      <dsp:spPr>
        <a:xfrm>
          <a:off x="0" y="2654509"/>
          <a:ext cx="8131453" cy="533300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smtClean="0">
              <a:latin typeface="+mn-ea"/>
              <a:ea typeface="+mn-ea"/>
            </a:rPr>
            <a:t>光碟收錄書中範例檔案，可隨時開啟並立即練習。</a:t>
          </a:r>
          <a:endParaRPr lang="zh-TW" sz="1700" b="1" kern="1200">
            <a:latin typeface="+mn-ea"/>
            <a:ea typeface="+mn-ea"/>
          </a:endParaRPr>
        </a:p>
      </dsp:txBody>
      <dsp:txXfrm>
        <a:off x="26034" y="2680543"/>
        <a:ext cx="8079385" cy="48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5610-1419-4435-89B8-2F0F7187C38E}" type="datetimeFigureOut">
              <a:rPr lang="zh-TW" altLang="en-US" smtClean="0"/>
              <a:t>2018/2/5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4C5EC-A927-4675-813E-D08BED857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35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2339752" cy="6885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268083" y="0"/>
            <a:ext cx="2339752" cy="68853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536166" y="0"/>
            <a:ext cx="2339752" cy="6885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804248" y="5206"/>
            <a:ext cx="2339752" cy="6885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293096"/>
            <a:ext cx="9144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 smtClean="0">
                <a:solidFill>
                  <a:srgbClr val="0070C0"/>
                </a:solidFill>
                <a:effectLst/>
              </a:rPr>
              <a:t>全華</a:t>
            </a:r>
            <a:r>
              <a:rPr lang="zh-TW" altLang="en-US" sz="8000" b="1" dirty="0" smtClean="0">
                <a:solidFill>
                  <a:schemeClr val="tx1"/>
                </a:solidFill>
                <a:effectLst/>
              </a:rPr>
              <a:t>科技新知報</a:t>
            </a:r>
            <a:endParaRPr lang="zh-TW" altLang="en-US" sz="8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7002016" y="61653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600" b="1" dirty="0" smtClean="0">
                <a:solidFill>
                  <a:schemeClr val="bg1"/>
                </a:solidFill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月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號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481778" y="1268760"/>
            <a:ext cx="8108776" cy="2659360"/>
            <a:chOff x="490736" y="1124744"/>
            <a:chExt cx="8108776" cy="2659360"/>
          </a:xfrm>
        </p:grpSpPr>
        <p:pic>
          <p:nvPicPr>
            <p:cNvPr id="1027" name="Picture 3" descr="G:\王小桃備份\我的圖庫\小圖示\icon02-128x128\wi_fi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88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G:\王小桃備份\我的圖庫\小圖示\icon02-128x128\worl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36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G:\王小桃備份\我的圖庫\小圖示\icon02-128x128\like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442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:\王小桃備份\我的圖庫\小圖示\icon02-128x128\cloud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G:\王小桃備份\我的圖庫\小圖示\icon02-128x128\network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36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G:\王小桃備份\我的圖庫\小圖示\icon02-128x128\zoom_in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36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G:\王小桃備份\我的圖庫\小圖示\icon02-128x128\map_pin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992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G:\王小桃備份\我的圖庫\小圖示\icon02-128x128\monitor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56793"/>
            <a:ext cx="7772400" cy="1872208"/>
          </a:xfrm>
        </p:spPr>
        <p:txBody>
          <a:bodyPr anchor="b">
            <a:noAutofit/>
          </a:bodyPr>
          <a:lstStyle>
            <a:lvl1pPr algn="ctr">
              <a:defRPr sz="66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3568" y="357301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G:\王小桃備份\我的圖庫\小圖示\120-Cute-Social-Icons\128\youtube-Ic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38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王小桃備份\我的圖庫\小圖示\120-Cute-Social-Icons\128\Technorati-Ic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992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王小桃備份\我的圖庫\小圖示\120-Cute-Social-Icons\128\Twitter-Ic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546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:\王小桃備份\我的圖庫\小圖示\120-Cute-Social-Icons\128\RSS-Ic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100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G:\王小桃備份\我的圖庫\小圖示\120-Cute-Social-Icons\128\Android-Icon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654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:\王小桃備份\我的圖庫\小圖示\120-Cute-Social-Icons\128\Buddypress-Icon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208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0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全華．科技新知報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E8F15C64-498A-45B7-91EB-3ADAEDD4E7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800" b="1" kern="1200" spc="-100" baseline="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85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tiff"/><Relationship Id="rId7" Type="http://schemas.openxmlformats.org/officeDocument/2006/relationships/diagramColors" Target="../diagrams/colors1.xml"/><Relationship Id="rId2" Type="http://schemas.openxmlformats.org/officeDocument/2006/relationships/hyperlink" Target="http://www.opentech.com.tw/index2N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://www.opentech.com.tw/search/bookinfo.asp?isbn=978986463427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合併彙算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zh-TW" altLang="en-US" dirty="0"/>
              <a:t>回到總營業額工作表後，在儲存格中就會顯示三個工作表資料合併加總</a:t>
            </a:r>
            <a:r>
              <a:rPr lang="zh-TW" altLang="en-US" dirty="0" smtClean="0"/>
              <a:t>的結果</a:t>
            </a:r>
            <a:r>
              <a:rPr lang="zh-TW" altLang="en-US" dirty="0"/>
              <a:t>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420888"/>
            <a:ext cx="4503810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2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51420" y="142876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/>
              <a:t>書號：</a:t>
            </a:r>
            <a:r>
              <a:rPr lang="en-US" altLang="zh-TW" sz="2400" b="1" dirty="0" smtClean="0"/>
              <a:t>06348007</a:t>
            </a:r>
            <a:endParaRPr lang="en-US" altLang="zh-TW" sz="2400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/>
              <a:t>作者：全華研究室</a:t>
            </a:r>
            <a:endParaRPr lang="en-US" altLang="zh-TW" sz="2400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/>
              <a:t>出版日：</a:t>
            </a:r>
            <a:r>
              <a:rPr lang="en-US" altLang="zh-TW" sz="2400" b="1" dirty="0" smtClean="0"/>
              <a:t>2017</a:t>
            </a:r>
            <a:r>
              <a:rPr lang="zh-TW" altLang="en-US" sz="2400" b="1" dirty="0" smtClean="0"/>
              <a:t>年</a:t>
            </a:r>
            <a:r>
              <a:rPr lang="en-US" altLang="zh-TW" sz="2400" b="1" dirty="0" smtClean="0"/>
              <a:t>7</a:t>
            </a:r>
            <a:r>
              <a:rPr lang="zh-TW" altLang="en-US" sz="2400" b="1" dirty="0" smtClean="0"/>
              <a:t>月</a:t>
            </a:r>
            <a:r>
              <a:rPr lang="en-US" altLang="zh-TW" sz="2400" b="1" dirty="0" smtClean="0"/>
              <a:t> </a:t>
            </a:r>
            <a:endParaRPr lang="en-US" altLang="zh-TW" sz="2400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TW" sz="2400" b="1" dirty="0" smtClean="0"/>
              <a:t>520</a:t>
            </a:r>
            <a:r>
              <a:rPr lang="zh-TW" altLang="en-US" sz="2400" b="1" dirty="0" smtClean="0"/>
              <a:t>頁 </a:t>
            </a:r>
            <a:r>
              <a:rPr lang="en-US" altLang="zh-TW" sz="2400" b="1" dirty="0"/>
              <a:t>/ 16 K / </a:t>
            </a:r>
            <a:r>
              <a:rPr lang="zh-TW" altLang="en-US" sz="2400" b="1" dirty="0"/>
              <a:t>彩色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490020" y="666420"/>
            <a:ext cx="3177181" cy="595610"/>
          </a:xfrm>
          <a:prstGeom prst="roundRect">
            <a:avLst>
              <a:gd name="adj" fmla="val 3932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b="1" dirty="0" smtClean="0"/>
              <a:t>Office 2016</a:t>
            </a:r>
            <a:r>
              <a:rPr lang="zh-TW" altLang="en-US" sz="2400" b="1" dirty="0" smtClean="0"/>
              <a:t>學習手冊</a:t>
            </a:r>
            <a:endParaRPr lang="en-US" altLang="zh-TW" sz="2400" b="1" dirty="0"/>
          </a:p>
        </p:txBody>
      </p:sp>
      <p:pic>
        <p:nvPicPr>
          <p:cNvPr id="30" name="圖片 29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511" y="104896"/>
            <a:ext cx="2364761" cy="3239826"/>
          </a:xfrm>
          <a:prstGeom prst="roundRect">
            <a:avLst>
              <a:gd name="adj" fmla="val 1065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1200000">
              <a:rot lat="20400000" lon="1200000" rev="210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3495498631"/>
              </p:ext>
            </p:extLst>
          </p:nvPr>
        </p:nvGraphicFramePr>
        <p:xfrm>
          <a:off x="490020" y="3344722"/>
          <a:ext cx="8131453" cy="351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橢圓形圖說文字 31">
            <a:hlinkClick r:id="rId9"/>
          </p:cNvPr>
          <p:cNvSpPr/>
          <p:nvPr/>
        </p:nvSpPr>
        <p:spPr>
          <a:xfrm>
            <a:off x="7215792" y="707780"/>
            <a:ext cx="1807384" cy="1416681"/>
          </a:xfrm>
          <a:prstGeom prst="wedgeEllipseCallout">
            <a:avLst>
              <a:gd name="adj1" fmla="val -59123"/>
              <a:gd name="adj2" fmla="val 38997"/>
            </a:avLst>
          </a:prstGeo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zh-TW" altLang="en-US" sz="2400" b="1" dirty="0" smtClean="0"/>
              <a:t>點我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/>
              <a:t>立即購書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0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Excel</a:t>
            </a:r>
            <a:r>
              <a:rPr lang="zh-TW" altLang="en-US" cap="none" dirty="0" smtClean="0"/>
              <a:t>資料分析</a:t>
            </a:r>
            <a:r>
              <a:rPr lang="en-US" altLang="zh-TW" cap="none" dirty="0" smtClean="0"/>
              <a:t/>
            </a:r>
            <a:br>
              <a:rPr lang="en-US" altLang="zh-TW" cap="none" dirty="0" smtClean="0"/>
            </a:br>
            <a:r>
              <a:rPr lang="zh-TW" altLang="en-US" cap="none" dirty="0" smtClean="0"/>
              <a:t>技巧</a:t>
            </a:r>
            <a:endParaRPr lang="zh-TW" altLang="en-US" cap="none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1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移除重複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若要快速地將相同值移除，可以使用</a:t>
            </a:r>
            <a:r>
              <a:rPr lang="zh-TW" altLang="en-US" dirty="0" smtClean="0">
                <a:solidFill>
                  <a:srgbClr val="FF0000"/>
                </a:solidFill>
              </a:rPr>
              <a:t>移除重複工具</a:t>
            </a:r>
            <a:r>
              <a:rPr lang="zh-TW" altLang="en-US" dirty="0" smtClean="0"/>
              <a:t>。移除重複的作法與篩選有些類似，而二者的差異在於移除重複在進行時，會將重複值永久刪除；而篩選則是會暫時將重複值隱藏。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將作用儲存格移至資料範圍中的任一儲存格，按下「</a:t>
            </a:r>
            <a:r>
              <a:rPr lang="zh-TW" altLang="en-US" dirty="0" smtClean="0">
                <a:solidFill>
                  <a:srgbClr val="FF0000"/>
                </a:solidFill>
              </a:rPr>
              <a:t>資料→資料工具→移除重複</a:t>
            </a:r>
            <a:r>
              <a:rPr lang="zh-TW" altLang="en-US" dirty="0" smtClean="0"/>
              <a:t>」按鈕，開啟「移除重複」對話方塊。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665" y="4509120"/>
            <a:ext cx="5410669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3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移除重複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/>
              <a:t>此時</a:t>
            </a:r>
            <a:r>
              <a:rPr lang="en-US" altLang="zh-TW" dirty="0"/>
              <a:t>Excel</a:t>
            </a:r>
            <a:r>
              <a:rPr lang="zh-TW" altLang="en-US" dirty="0"/>
              <a:t>會自動判斷要處理的資料範圍，接著在欄清單中將姓名欄位</a:t>
            </a:r>
            <a:r>
              <a:rPr lang="zh-TW" altLang="en-US" dirty="0" smtClean="0"/>
              <a:t>勾選</a:t>
            </a:r>
            <a:r>
              <a:rPr lang="zh-TW" altLang="en-US" dirty="0"/>
              <a:t>，表示要判斷姓名欄位中重複的資料，勾選好後按下確定按鈕。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95" y="2730816"/>
            <a:ext cx="6569009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1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移除重複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/>
              <a:t>按下確定按鈕後，會顯示「找到並移除多少個重複值，共保留了多少個</a:t>
            </a:r>
            <a:r>
              <a:rPr lang="zh-TW" altLang="en-US" dirty="0" smtClean="0"/>
              <a:t>唯一</a:t>
            </a:r>
            <a:r>
              <a:rPr lang="zh-TW" altLang="en-US" dirty="0"/>
              <a:t>的值」的訊息，沒問題後按下確定按鈕，即可完成移除重複工作。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52936"/>
            <a:ext cx="5837426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6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合併彙算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要計算分散在不同工作表的資料，除了用複製、貼上功能將資料移到同一</a:t>
            </a:r>
            <a:r>
              <a:rPr lang="zh-TW" altLang="en-US" dirty="0" smtClean="0"/>
              <a:t>個工作</a:t>
            </a:r>
            <a:r>
              <a:rPr lang="zh-TW" altLang="en-US" dirty="0"/>
              <a:t>表進行計算；還可以使用合併彙算工具，它會將活頁簿中的幾個工作表內</a:t>
            </a:r>
            <a:r>
              <a:rPr lang="zh-TW" altLang="en-US" dirty="0" smtClean="0"/>
              <a:t>的資料</a:t>
            </a:r>
            <a:r>
              <a:rPr lang="zh-TW" altLang="en-US" dirty="0"/>
              <a:t>合併在一起計算。在進行合併彙算時，還可以選擇不同活頁簿中的工作表</a:t>
            </a:r>
            <a:r>
              <a:rPr lang="zh-TW" altLang="en-US" dirty="0" smtClean="0"/>
              <a:t>進行</a:t>
            </a:r>
            <a:r>
              <a:rPr lang="zh-TW" altLang="en-US" dirty="0"/>
              <a:t>合併計算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進入</a:t>
            </a:r>
            <a:r>
              <a:rPr lang="zh-TW" altLang="en-US" dirty="0"/>
              <a:t>總營業額工作表中，按下「</a:t>
            </a:r>
            <a:r>
              <a:rPr lang="zh-TW" altLang="en-US" dirty="0">
                <a:solidFill>
                  <a:srgbClr val="FF0000"/>
                </a:solidFill>
              </a:rPr>
              <a:t>資料→資料工具→合併彙算</a:t>
            </a:r>
            <a:r>
              <a:rPr lang="zh-TW" altLang="en-US" dirty="0"/>
              <a:t>」按鈕，</a:t>
            </a:r>
            <a:r>
              <a:rPr lang="zh-TW" altLang="en-US" dirty="0" smtClean="0"/>
              <a:t>開啟</a:t>
            </a:r>
            <a:r>
              <a:rPr lang="zh-TW" altLang="en-US" dirty="0"/>
              <a:t>「合併彙算」對話方塊。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65" y="5013176"/>
            <a:ext cx="7033870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合併彙算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/>
              <a:t>在函數選單中選擇加總</a:t>
            </a:r>
            <a:r>
              <a:rPr lang="zh-TW" altLang="en-US" dirty="0" smtClean="0"/>
              <a:t>，在</a:t>
            </a:r>
            <a:r>
              <a:rPr lang="zh-TW" altLang="en-US" dirty="0"/>
              <a:t>參照位址欄位</a:t>
            </a:r>
            <a:r>
              <a:rPr lang="zh-TW" altLang="en-US" dirty="0" smtClean="0"/>
              <a:t>中的選取資料按鈕</a:t>
            </a:r>
            <a:r>
              <a:rPr lang="zh-TW" altLang="en-US" dirty="0"/>
              <a:t>，</a:t>
            </a:r>
            <a:r>
              <a:rPr lang="zh-TW" altLang="en-US" dirty="0" smtClean="0"/>
              <a:t>回到工作</a:t>
            </a:r>
            <a:r>
              <a:rPr lang="zh-TW" altLang="en-US" dirty="0"/>
              <a:t>表中，進入台北分店工作表中，選取</a:t>
            </a:r>
            <a:r>
              <a:rPr lang="en-US" altLang="zh-TW" dirty="0"/>
              <a:t>A1:F5 </a:t>
            </a:r>
            <a:r>
              <a:rPr lang="zh-TW" altLang="en-US" dirty="0"/>
              <a:t>儲存格，儲存格範圍</a:t>
            </a:r>
            <a:r>
              <a:rPr lang="zh-TW" altLang="en-US" dirty="0" smtClean="0"/>
              <a:t>選取好後按下收合按鈕</a:t>
            </a:r>
            <a:r>
              <a:rPr lang="zh-TW" altLang="en-US" dirty="0"/>
              <a:t>，回到「合併彙算」對話方塊。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09" y="3140994"/>
            <a:ext cx="6584251" cy="3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合併彙算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/>
              <a:t>按下新增按鈕，參照位址就會被加到所有參照位址欄位中，表示為合併</a:t>
            </a:r>
            <a:r>
              <a:rPr lang="zh-TW" altLang="en-US" dirty="0" smtClean="0"/>
              <a:t>彙算</a:t>
            </a:r>
            <a:r>
              <a:rPr lang="zh-TW" altLang="en-US" dirty="0"/>
              <a:t>的其中一部分資料。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74" y="2420888"/>
            <a:ext cx="6584251" cy="31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合併彙算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dirty="0"/>
              <a:t>第一個參照位址新增完後，再將台中分店及高雄分店的資料也都新增到</a:t>
            </a:r>
            <a:r>
              <a:rPr lang="zh-TW" altLang="en-US" dirty="0" smtClean="0"/>
              <a:t>所有</a:t>
            </a:r>
            <a:r>
              <a:rPr lang="zh-TW" altLang="en-US" dirty="0"/>
              <a:t>參照位址欄位中。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dirty="0" smtClean="0"/>
              <a:t>參照</a:t>
            </a:r>
            <a:r>
              <a:rPr lang="zh-TW" altLang="en-US" dirty="0"/>
              <a:t>位址都設定好後，將頂端列及最左欄選項皆勾選，再按下確定按鈕。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84" y="3212976"/>
            <a:ext cx="4290432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66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頹漬風材質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6545</TotalTime>
  <Words>625</Words>
  <Application>Microsoft Office PowerPoint</Application>
  <PresentationFormat>如螢幕大小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Calibri</vt:lpstr>
      <vt:lpstr>新細明體</vt:lpstr>
      <vt:lpstr>Arial</vt:lpstr>
      <vt:lpstr>Wingdings</vt:lpstr>
      <vt:lpstr>微軟正黑體</vt:lpstr>
      <vt:lpstr>清晰度</vt:lpstr>
      <vt:lpstr>PowerPoint 簡報</vt:lpstr>
      <vt:lpstr>Excel資料分析 技巧</vt:lpstr>
      <vt:lpstr>移除重複</vt:lpstr>
      <vt:lpstr>移除重複</vt:lpstr>
      <vt:lpstr>移除重複</vt:lpstr>
      <vt:lpstr>合併彙算</vt:lpstr>
      <vt:lpstr>合併彙算</vt:lpstr>
      <vt:lpstr>合併彙算</vt:lpstr>
      <vt:lpstr>合併彙算</vt:lpstr>
      <vt:lpstr>合併彙算</vt:lpstr>
      <vt:lpstr>PowerPoint 簡報</vt:lpstr>
    </vt:vector>
  </TitlesOfParts>
  <Company>chwa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王小桃</dc:creator>
  <cp:lastModifiedBy>王小桃</cp:lastModifiedBy>
  <cp:revision>396</cp:revision>
  <dcterms:created xsi:type="dcterms:W3CDTF">2014-03-31T01:46:09Z</dcterms:created>
  <dcterms:modified xsi:type="dcterms:W3CDTF">2018-02-05T07:38:09Z</dcterms:modified>
</cp:coreProperties>
</file>