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310" r:id="rId3"/>
    <p:sldId id="319" r:id="rId4"/>
    <p:sldId id="323" r:id="rId5"/>
    <p:sldId id="324" r:id="rId6"/>
    <p:sldId id="321" r:id="rId7"/>
    <p:sldId id="320" r:id="rId8"/>
    <p:sldId id="325" r:id="rId9"/>
    <p:sldId id="318" r:id="rId10"/>
    <p:sldId id="326" r:id="rId11"/>
    <p:sldId id="327" r:id="rId12"/>
    <p:sldId id="328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微軟正黑體" panose="020B0604030504040204" pitchFamily="34" charset="-120"/>
      <p:regular r:id="rId19"/>
      <p:bold r:id="rId20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5610-1419-4435-89B8-2F0F7187C38E}" type="datetimeFigureOut">
              <a:rPr lang="zh-TW" altLang="en-US" smtClean="0"/>
              <a:t>2018/12/5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4C5EC-A927-4675-813E-D08BED857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35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2339752" cy="68853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2268083" y="0"/>
            <a:ext cx="2339752" cy="68853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4536166" y="0"/>
            <a:ext cx="2339752" cy="68853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6804248" y="5206"/>
            <a:ext cx="2339752" cy="68853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293096"/>
            <a:ext cx="9144000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b="1" dirty="0" smtClean="0">
                <a:solidFill>
                  <a:srgbClr val="0070C0"/>
                </a:solidFill>
                <a:effectLst/>
              </a:rPr>
              <a:t>全華</a:t>
            </a:r>
            <a:r>
              <a:rPr lang="zh-TW" altLang="en-US" sz="8000" b="1" dirty="0" smtClean="0">
                <a:solidFill>
                  <a:schemeClr val="tx1"/>
                </a:solidFill>
                <a:effectLst/>
              </a:rPr>
              <a:t>科技新知報</a:t>
            </a:r>
            <a:endParaRPr lang="zh-TW" altLang="en-US" sz="8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7002016" y="616530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600" b="1" dirty="0" smtClean="0">
                <a:solidFill>
                  <a:schemeClr val="bg1"/>
                </a:solidFill>
              </a:rPr>
              <a:t>12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月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號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481778" y="1268760"/>
            <a:ext cx="8108776" cy="2659360"/>
            <a:chOff x="490736" y="1124744"/>
            <a:chExt cx="8108776" cy="2659360"/>
          </a:xfrm>
        </p:grpSpPr>
        <p:pic>
          <p:nvPicPr>
            <p:cNvPr id="1027" name="Picture 3" descr="G:\王小桃備份\我的圖庫\小圖示\icon02-128x128\wi_fi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88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G:\王小桃備份\我的圖庫\小圖示\icon02-128x128\world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736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G:\王小桃備份\我的圖庫\小圖示\icon02-128x128\like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442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G:\王小桃備份\我的圖庫\小圖示\icon02-128x128\cloud.pn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256490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G:\王小桃備份\我的圖庫\小圖示\icon02-128x128\network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36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G:\王小桃備份\我的圖庫\小圖示\icon02-128x128\zoom_in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736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G:\王小桃備份\我的圖庫\小圖示\icon02-128x128\map_pin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992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G:\王小桃備份\我的圖庫\小圖示\icon02-128x128\monitor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124744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56793"/>
            <a:ext cx="7772400" cy="1872208"/>
          </a:xfrm>
        </p:spPr>
        <p:txBody>
          <a:bodyPr anchor="b">
            <a:noAutofit/>
          </a:bodyPr>
          <a:lstStyle>
            <a:lvl1pPr algn="ctr">
              <a:defRPr sz="66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83568" y="3573016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 descr="G:\王小桃備份\我的圖庫\小圖示\120-Cute-Social-Icons\128\youtube-Ic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438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王小桃備份\我的圖庫\小圖示\120-Cute-Social-Icons\128\Technorati-Ico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992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G:\王小桃備份\我的圖庫\小圖示\120-Cute-Social-Icons\128\Twitter-Ico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546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:\王小桃備份\我的圖庫\小圖示\120-Cute-Social-Icons\128\RSS-Ico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100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G:\王小桃備份\我的圖庫\小圖示\120-Cute-Social-Icons\128\Android-Icon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654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:\王小桃備份\我的圖庫\小圖示\120-Cute-Social-Icons\128\Buddypress-Icon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5208" y="370351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0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04" y="3657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全華．科技新知報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E8F15C64-498A-45B7-91EB-3ADAEDD4E7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800" b="1" kern="1200" spc="-100" baseline="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85000"/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85000"/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just" defTabSz="914400" rtl="0" eaLnBrk="1" latinLnBrk="0" hangingPunct="0">
        <a:lnSpc>
          <a:spcPct val="100000"/>
        </a:lnSpc>
        <a:spcBef>
          <a:spcPts val="300"/>
        </a:spcBef>
        <a:buClr>
          <a:schemeClr val="accent1"/>
        </a:buClr>
        <a:buSzPct val="100000"/>
        <a:buFont typeface="Arial" pitchFamily="34" charset="0"/>
        <a:buChar char="•"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plAU5myNP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ple.com/newsroom/2018/12/apple-presents-the-best-of-2018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PewDiePi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hGJGhZ9SOOHvBB0Y4DOO_w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ATienDai" TargetMode="External"/><Relationship Id="rId3" Type="http://schemas.openxmlformats.org/officeDocument/2006/relationships/hyperlink" Target="https://www.youtube.com/user/kyoko38" TargetMode="External"/><Relationship Id="rId7" Type="http://schemas.openxmlformats.org/officeDocument/2006/relationships/hyperlink" Target="https://www.youtube.com/channel/UC24h-JBUHXT5HXIK_9cWOmQ" TargetMode="External"/><Relationship Id="rId2" Type="http://schemas.openxmlformats.org/officeDocument/2006/relationships/hyperlink" Target="https://www.youtube.com/channel/UC6FcYHEm7SO1jpu5TKjNX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eo3JwE3HezUWFdVcehQk9Q" TargetMode="External"/><Relationship Id="rId11" Type="http://schemas.openxmlformats.org/officeDocument/2006/relationships/hyperlink" Target="https://www.youtube.com/channel/UCnnp2fWa77PP2h08T7WAzzw" TargetMode="External"/><Relationship Id="rId5" Type="http://schemas.openxmlformats.org/officeDocument/2006/relationships/hyperlink" Target="https://www.youtube.com/user/charlie615119" TargetMode="External"/><Relationship Id="rId10" Type="http://schemas.openxmlformats.org/officeDocument/2006/relationships/hyperlink" Target="https://www.youtube.com/user/FroggyChiu" TargetMode="External"/><Relationship Id="rId4" Type="http://schemas.openxmlformats.org/officeDocument/2006/relationships/hyperlink" Target="https://www.youtube.com/channel/UC6IMF6xi_MZ3jA1wRlPQDLA" TargetMode="External"/><Relationship Id="rId9" Type="http://schemas.openxmlformats.org/officeDocument/2006/relationships/hyperlink" Target="https://www.youtube.com/channel/UCIdhd_1spj49unBWx1fjS2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6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微軟重新</a:t>
            </a:r>
            <a:r>
              <a:rPr lang="zh-TW" altLang="en-US" dirty="0" smtClean="0"/>
              <a:t>設計</a:t>
            </a:r>
            <a:r>
              <a:rPr lang="en-US" altLang="zh-TW" dirty="0" smtClean="0"/>
              <a:t>Office 365</a:t>
            </a:r>
            <a:r>
              <a:rPr lang="zh-TW" altLang="en-US" dirty="0" smtClean="0"/>
              <a:t>圖</a:t>
            </a:r>
            <a:r>
              <a:rPr lang="zh-TW" altLang="en-US" dirty="0"/>
              <a:t>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微軟釋出</a:t>
            </a:r>
            <a:r>
              <a:rPr lang="zh-TW" altLang="en-US" dirty="0"/>
              <a:t>一系列新</a:t>
            </a:r>
            <a:r>
              <a:rPr lang="zh-TW" altLang="en-US" dirty="0" smtClean="0"/>
              <a:t>的</a:t>
            </a:r>
            <a:r>
              <a:rPr lang="en-US" altLang="zh-TW" dirty="0" smtClean="0"/>
              <a:t>Office 365</a:t>
            </a:r>
            <a:r>
              <a:rPr lang="zh-TW" altLang="en-US" dirty="0" smtClean="0"/>
              <a:t>的</a:t>
            </a:r>
            <a:r>
              <a:rPr lang="zh-TW" altLang="en-US" dirty="0"/>
              <a:t>圖示，透過這旗艦產品來向外界展示他們是如何把產品雲端化。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564904"/>
            <a:ext cx="5372566" cy="2842506"/>
          </a:xfrm>
          <a:prstGeom prst="rect">
            <a:avLst/>
          </a:prstGeom>
        </p:spPr>
      </p:pic>
      <p:pic>
        <p:nvPicPr>
          <p:cNvPr id="7" name="Picture 3" descr="G:\王小桃備份\我的圖庫\小圖示\youtube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8144" y="3257225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4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Apple</a:t>
            </a:r>
            <a:r>
              <a:rPr lang="zh-TW" altLang="en-US" dirty="0" smtClean="0"/>
              <a:t>公布</a:t>
            </a:r>
            <a:r>
              <a:rPr lang="en-US" altLang="zh-TW" dirty="0" smtClean="0"/>
              <a:t>2018</a:t>
            </a:r>
            <a:r>
              <a:rPr lang="zh-TW" altLang="en-US" dirty="0"/>
              <a:t>年度</a:t>
            </a:r>
            <a:r>
              <a:rPr lang="zh-TW" altLang="en-US" dirty="0" smtClean="0"/>
              <a:t>精選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年度</a:t>
            </a:r>
            <a:r>
              <a:rPr lang="zh-TW" altLang="en-US" dirty="0" smtClean="0"/>
              <a:t>趨勢</a:t>
            </a:r>
            <a:r>
              <a:rPr lang="en-US" altLang="zh-TW" dirty="0" smtClean="0"/>
              <a:t>App</a:t>
            </a:r>
            <a:r>
              <a:rPr lang="zh-TW" altLang="en-US" dirty="0" smtClean="0"/>
              <a:t>類型</a:t>
            </a:r>
            <a:r>
              <a:rPr lang="zh-TW" altLang="en-US" dirty="0"/>
              <a:t>：關愛</a:t>
            </a:r>
            <a:r>
              <a:rPr lang="zh-TW" altLang="en-US" dirty="0" smtClean="0"/>
              <a:t>自己</a:t>
            </a:r>
            <a:endParaRPr lang="en-US" altLang="zh-TW" dirty="0" smtClean="0"/>
          </a:p>
          <a:p>
            <a:r>
              <a:rPr lang="zh-TW" altLang="en-US" dirty="0"/>
              <a:t>年度遊戲風格類型：生存</a:t>
            </a:r>
            <a:r>
              <a:rPr lang="zh-TW" altLang="en-US" dirty="0" smtClean="0"/>
              <a:t>競技</a:t>
            </a:r>
            <a:endParaRPr lang="en-US" altLang="zh-TW" dirty="0" smtClean="0"/>
          </a:p>
          <a:p>
            <a:r>
              <a:rPr lang="zh-TW" altLang="en-US" dirty="0"/>
              <a:t>年度</a:t>
            </a:r>
            <a:r>
              <a:rPr lang="zh-TW" altLang="en-US" dirty="0" smtClean="0"/>
              <a:t>最佳</a:t>
            </a:r>
            <a:r>
              <a:rPr lang="en-US" altLang="zh-TW" dirty="0" smtClean="0"/>
              <a:t>iPhone App</a:t>
            </a:r>
            <a:r>
              <a:rPr lang="zh-TW" altLang="en-US" dirty="0" smtClean="0"/>
              <a:t>：</a:t>
            </a:r>
            <a:r>
              <a:rPr lang="en-US" altLang="zh-TW" dirty="0"/>
              <a:t>Procreate </a:t>
            </a:r>
            <a:r>
              <a:rPr lang="en-US" altLang="zh-TW" dirty="0" smtClean="0"/>
              <a:t>Pocket</a:t>
            </a:r>
          </a:p>
          <a:p>
            <a:r>
              <a:rPr lang="zh-TW" altLang="en-US" dirty="0"/>
              <a:t>年度</a:t>
            </a:r>
            <a:r>
              <a:rPr lang="zh-TW" altLang="en-US" dirty="0" smtClean="0"/>
              <a:t>最佳</a:t>
            </a:r>
            <a:r>
              <a:rPr lang="en-US" altLang="zh-TW" dirty="0" smtClean="0"/>
              <a:t>iPhone</a:t>
            </a:r>
            <a:r>
              <a:rPr lang="zh-TW" altLang="en-US" dirty="0" smtClean="0"/>
              <a:t>遊戲：</a:t>
            </a:r>
            <a:r>
              <a:rPr lang="en-US" altLang="zh-TW" dirty="0" smtClean="0"/>
              <a:t>Donut County</a:t>
            </a:r>
          </a:p>
          <a:p>
            <a:r>
              <a:rPr lang="zh-TW" altLang="en-US" dirty="0" smtClean="0"/>
              <a:t>年度最佳</a:t>
            </a:r>
            <a:r>
              <a:rPr lang="en-US" altLang="zh-TW" dirty="0" smtClean="0"/>
              <a:t>iPad App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Froggipedia</a:t>
            </a:r>
            <a:endParaRPr lang="en-US" altLang="zh-TW" dirty="0" smtClean="0"/>
          </a:p>
          <a:p>
            <a:r>
              <a:rPr lang="zh-TW" altLang="en-US" dirty="0" smtClean="0"/>
              <a:t>年度最佳</a:t>
            </a:r>
            <a:r>
              <a:rPr lang="en-US" altLang="zh-TW" dirty="0" smtClean="0"/>
              <a:t>iPad</a:t>
            </a:r>
            <a:r>
              <a:rPr lang="zh-TW" altLang="en-US" dirty="0" smtClean="0"/>
              <a:t>遊戲：</a:t>
            </a:r>
            <a:r>
              <a:rPr lang="en-US" altLang="zh-TW" dirty="0" err="1" smtClean="0"/>
              <a:t>Gorogoa</a:t>
            </a:r>
            <a:endParaRPr lang="zh-TW" altLang="en-US" dirty="0"/>
          </a:p>
          <a:p>
            <a:r>
              <a:rPr lang="zh-TW" altLang="en-US" dirty="0"/>
              <a:t>年度</a:t>
            </a:r>
            <a:r>
              <a:rPr lang="zh-TW" altLang="en-US" dirty="0" smtClean="0"/>
              <a:t>最佳</a:t>
            </a:r>
            <a:r>
              <a:rPr lang="en-US" altLang="zh-TW" dirty="0" smtClean="0"/>
              <a:t>Mac App</a:t>
            </a:r>
            <a:r>
              <a:rPr lang="zh-TW" altLang="en-US" dirty="0" smtClean="0"/>
              <a:t>：</a:t>
            </a:r>
            <a:r>
              <a:rPr lang="en-US" altLang="zh-TW" dirty="0" err="1" smtClean="0"/>
              <a:t>ixelmator</a:t>
            </a:r>
            <a:r>
              <a:rPr lang="en-US" altLang="zh-TW" dirty="0" smtClean="0"/>
              <a:t> Pro</a:t>
            </a:r>
            <a:endParaRPr lang="zh-TW" altLang="en-US" dirty="0"/>
          </a:p>
          <a:p>
            <a:r>
              <a:rPr lang="zh-TW" altLang="en-US" dirty="0"/>
              <a:t>年度</a:t>
            </a:r>
            <a:r>
              <a:rPr lang="zh-TW" altLang="en-US" dirty="0" smtClean="0"/>
              <a:t>最佳</a:t>
            </a:r>
            <a:r>
              <a:rPr lang="en-US" altLang="zh-TW" dirty="0" smtClean="0"/>
              <a:t>Mac</a:t>
            </a:r>
            <a:r>
              <a:rPr lang="zh-TW" altLang="en-US" dirty="0" smtClean="0"/>
              <a:t>遊戲：</a:t>
            </a:r>
            <a:r>
              <a:rPr lang="en-US" altLang="zh-TW" dirty="0" smtClean="0"/>
              <a:t>The </a:t>
            </a:r>
            <a:r>
              <a:rPr lang="en-US" altLang="zh-TW" dirty="0"/>
              <a:t>Gardens </a:t>
            </a:r>
            <a:r>
              <a:rPr lang="en-US" altLang="zh-TW" dirty="0" smtClean="0"/>
              <a:t>Between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5556" y="55892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完整名單：</a:t>
            </a:r>
            <a:r>
              <a:rPr lang="en-US" altLang="zh-TW" b="1" dirty="0" smtClean="0">
                <a:hlinkClick r:id="rId2"/>
              </a:rPr>
              <a:t>https</a:t>
            </a:r>
            <a:r>
              <a:rPr lang="en-US" altLang="zh-TW" b="1" dirty="0">
                <a:hlinkClick r:id="rId2"/>
              </a:rPr>
              <a:t>://www.apple.com/newsroom/2018/12/apple-presents-the-best-of-2018/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81390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35280" cy="864096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Tumblr</a:t>
            </a:r>
            <a:r>
              <a:rPr lang="zh-TW" altLang="en-US" sz="4000" dirty="0" smtClean="0"/>
              <a:t>將</a:t>
            </a:r>
            <a:r>
              <a:rPr lang="zh-TW" altLang="en-US" sz="4000" dirty="0"/>
              <a:t>禁止情色</a:t>
            </a:r>
            <a:r>
              <a:rPr lang="zh-TW" altLang="en-US" sz="4000" dirty="0" smtClean="0"/>
              <a:t>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2007</a:t>
            </a:r>
            <a:r>
              <a:rPr lang="zh-TW" altLang="en-US" dirty="0"/>
              <a:t>年成立的</a:t>
            </a:r>
            <a:r>
              <a:rPr lang="en-US" altLang="zh-TW" dirty="0"/>
              <a:t>Tumblr</a:t>
            </a:r>
            <a:r>
              <a:rPr lang="zh-TW" altLang="en-US" dirty="0"/>
              <a:t>以及</a:t>
            </a:r>
            <a:r>
              <a:rPr lang="en-US" altLang="zh-TW" dirty="0"/>
              <a:t>Twitter</a:t>
            </a:r>
            <a:r>
              <a:rPr lang="zh-TW" altLang="en-US" dirty="0"/>
              <a:t>一直對成人內容態度開放，近年已經成為許多藝術家、攝影師、素人發佈成人內容的平台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但</a:t>
            </a:r>
            <a:r>
              <a:rPr lang="en-US" altLang="zh-TW" dirty="0"/>
              <a:t>Tumblr</a:t>
            </a:r>
            <a:r>
              <a:rPr lang="zh-TW" altLang="en-US" dirty="0" smtClean="0"/>
              <a:t>因</a:t>
            </a:r>
            <a:r>
              <a:rPr lang="zh-TW" altLang="en-US" dirty="0"/>
              <a:t>兒童情色內容氾濫，上個月遭蘋果</a:t>
            </a:r>
            <a:r>
              <a:rPr lang="en-US" altLang="zh-TW" dirty="0"/>
              <a:t>App</a:t>
            </a:r>
            <a:r>
              <a:rPr lang="zh-TW" altLang="en-US" dirty="0"/>
              <a:t>商店下架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Tumblr</a:t>
            </a:r>
            <a:r>
              <a:rPr lang="zh-TW" altLang="en-US" dirty="0" smtClean="0"/>
              <a:t>表示</a:t>
            </a:r>
            <a:r>
              <a:rPr lang="zh-TW" altLang="en-US" dirty="0"/>
              <a:t>，將從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17</a:t>
            </a:r>
            <a:r>
              <a:rPr lang="zh-TW" altLang="en-US" dirty="0"/>
              <a:t>日起禁止情色</a:t>
            </a:r>
            <a:r>
              <a:rPr lang="zh-TW" altLang="en-US" dirty="0" smtClean="0"/>
              <a:t>內容，決定</a:t>
            </a:r>
            <a:r>
              <a:rPr lang="zh-TW" altLang="en-US" dirty="0"/>
              <a:t>動手將情色內容逐出平台，會繼續專注於替社群創造最友善的環境。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619672" y="4797151"/>
            <a:ext cx="36952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tumblr</a:t>
            </a:r>
            <a:endParaRPr lang="zh-TW" altLang="en-US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681533"/>
            <a:ext cx="1687231" cy="169979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1271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YouTuber</a:t>
            </a:r>
            <a:endParaRPr lang="zh-TW" altLang="en-US" cap="none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1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YouTuber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YouTuber</a:t>
            </a:r>
            <a:r>
              <a:rPr lang="zh-TW" altLang="en-US" dirty="0" smtClean="0"/>
              <a:t>是</a:t>
            </a:r>
            <a:r>
              <a:rPr lang="zh-TW" altLang="en-US" dirty="0"/>
              <a:t>近年來快速竄紅的新興職業，主要是在自己的</a:t>
            </a:r>
            <a:r>
              <a:rPr lang="en-US" altLang="zh-TW" dirty="0" smtClean="0"/>
              <a:t>YouTube</a:t>
            </a:r>
            <a:r>
              <a:rPr lang="zh-TW" altLang="en-US" dirty="0" smtClean="0"/>
              <a:t>頻道</a:t>
            </a:r>
            <a:r>
              <a:rPr lang="zh-TW" altLang="en-US" dirty="0"/>
              <a:t>上</a:t>
            </a:r>
            <a:r>
              <a:rPr lang="zh-TW" altLang="en-US" dirty="0" smtClean="0"/>
              <a:t>分享自行創作的影片</a:t>
            </a:r>
            <a:r>
              <a:rPr lang="zh-TW" altLang="en-US" dirty="0"/>
              <a:t>，藉由高</a:t>
            </a:r>
            <a:r>
              <a:rPr lang="zh-TW" altLang="en-US" dirty="0" smtClean="0"/>
              <a:t>點閱</a:t>
            </a:r>
            <a:r>
              <a:rPr lang="zh-TW" altLang="en-US" dirty="0"/>
              <a:t>率引起廣告商注意，進而下廣告或贊助，再從中獲得收入，而以此種方式營利維生的</a:t>
            </a:r>
            <a:r>
              <a:rPr lang="zh-TW" altLang="en-US" dirty="0" smtClean="0"/>
              <a:t>使用者們</a:t>
            </a:r>
            <a:r>
              <a:rPr lang="zh-TW" altLang="en-US" dirty="0"/>
              <a:t>，即稱之為</a:t>
            </a:r>
            <a:r>
              <a:rPr lang="en-US" altLang="zh-TW" dirty="0"/>
              <a:t>YouTuber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051720" y="4005064"/>
            <a:ext cx="52846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YouTuber</a:t>
            </a:r>
            <a:endParaRPr lang="zh-TW" altLang="en-US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62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YouTuber</a:t>
            </a:r>
            <a:r>
              <a:rPr lang="zh-TW" altLang="en-US" dirty="0" smtClean="0"/>
              <a:t>收入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45096"/>
            <a:ext cx="8229600" cy="5208240"/>
          </a:xfrm>
        </p:spPr>
        <p:txBody>
          <a:bodyPr/>
          <a:lstStyle/>
          <a:p>
            <a:r>
              <a:rPr lang="en-US" altLang="zh-TW" dirty="0"/>
              <a:t>YouTuber</a:t>
            </a:r>
            <a:r>
              <a:rPr lang="zh-TW" altLang="en-US" dirty="0"/>
              <a:t>利用</a:t>
            </a:r>
            <a:r>
              <a:rPr lang="en-US" altLang="zh-TW" dirty="0"/>
              <a:t>Google</a:t>
            </a:r>
            <a:r>
              <a:rPr lang="zh-TW" altLang="en-US" dirty="0"/>
              <a:t>的</a:t>
            </a:r>
            <a:r>
              <a:rPr lang="en-US" altLang="zh-TW" dirty="0"/>
              <a:t>AdSense</a:t>
            </a:r>
            <a:r>
              <a:rPr lang="zh-TW" altLang="en-US" dirty="0"/>
              <a:t>廣告營利機制，與</a:t>
            </a:r>
            <a:r>
              <a:rPr lang="en-US" altLang="zh-TW" dirty="0"/>
              <a:t>YouTube</a:t>
            </a:r>
            <a:r>
              <a:rPr lang="zh-TW" altLang="en-US" dirty="0"/>
              <a:t>分潤廣告的收入，其開放營利的基準</a:t>
            </a:r>
            <a:r>
              <a:rPr lang="zh-TW" altLang="en-US" dirty="0" smtClean="0"/>
              <a:t>為：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499914" y="3068960"/>
            <a:ext cx="6144172" cy="78319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zh-TW" altLang="zh-TW" sz="4000" b="1" dirty="0"/>
              <a:t>一年內</a:t>
            </a:r>
            <a:r>
              <a:rPr lang="en-US" altLang="zh-TW" sz="4000" b="1" dirty="0"/>
              <a:t>4,000</a:t>
            </a:r>
            <a:r>
              <a:rPr lang="zh-TW" altLang="zh-TW" sz="4000" b="1" dirty="0"/>
              <a:t>小時觀看時數</a:t>
            </a:r>
            <a:endParaRPr lang="zh-TW" altLang="zh-TW" sz="4000" b="1" dirty="0"/>
          </a:p>
        </p:txBody>
      </p:sp>
      <p:sp>
        <p:nvSpPr>
          <p:cNvPr id="13" name="圓角矩形 12"/>
          <p:cNvSpPr/>
          <p:nvPr/>
        </p:nvSpPr>
        <p:spPr>
          <a:xfrm>
            <a:off x="3203848" y="4221088"/>
            <a:ext cx="3065728" cy="78319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TW" sz="4000" b="1" dirty="0" smtClean="0"/>
              <a:t>1,000</a:t>
            </a:r>
            <a:r>
              <a:rPr lang="zh-TW" altLang="en-US" sz="4000" b="1" dirty="0" smtClean="0"/>
              <a:t>訂閱數</a:t>
            </a:r>
            <a:endParaRPr lang="zh-TW" altLang="zh-TW" sz="4000" b="1" dirty="0"/>
          </a:p>
        </p:txBody>
      </p:sp>
    </p:spTree>
    <p:extLst>
      <p:ext uri="{BB962C8B-B14F-4D97-AF65-F5344CB8AC3E}">
        <p14:creationId xmlns:p14="http://schemas.microsoft.com/office/powerpoint/2010/main" val="294626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最多人訂閱的頻道─</a:t>
            </a:r>
            <a:r>
              <a:rPr lang="en-US" altLang="zh-TW" dirty="0"/>
              <a:t> </a:t>
            </a:r>
            <a:r>
              <a:rPr lang="en-US" altLang="zh-TW" dirty="0" err="1"/>
              <a:t>PewDiePie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全世界訂閱人數最多的</a:t>
            </a:r>
            <a:r>
              <a:rPr lang="en-US" altLang="zh-TW" dirty="0" err="1"/>
              <a:t>PewDiePie</a:t>
            </a:r>
            <a:r>
              <a:rPr lang="zh-TW" altLang="en-US" dirty="0"/>
              <a:t>，截至</a:t>
            </a:r>
            <a:r>
              <a:rPr lang="en-US" altLang="zh-TW" dirty="0"/>
              <a:t>2018</a:t>
            </a:r>
            <a:r>
              <a:rPr lang="zh-TW" altLang="en-US" dirty="0"/>
              <a:t>年</a:t>
            </a:r>
            <a:r>
              <a:rPr lang="en-US" altLang="zh-TW" dirty="0"/>
              <a:t>12</a:t>
            </a:r>
            <a:r>
              <a:rPr lang="zh-TW" altLang="en-US" dirty="0"/>
              <a:t>月，他的頻道已經有超過</a:t>
            </a:r>
            <a:r>
              <a:rPr lang="en-US" altLang="zh-TW" dirty="0" smtClean="0"/>
              <a:t>7,400</a:t>
            </a:r>
            <a:r>
              <a:rPr lang="zh-TW" altLang="en-US" dirty="0"/>
              <a:t>萬名</a:t>
            </a:r>
            <a:r>
              <a:rPr lang="zh-TW" altLang="en-US" dirty="0" smtClean="0"/>
              <a:t>訂閱者。</a:t>
            </a:r>
            <a:endParaRPr lang="en-US" altLang="zh-TW" dirty="0" smtClean="0"/>
          </a:p>
          <a:p>
            <a:r>
              <a:rPr lang="zh-TW" altLang="en-US" dirty="0" smtClean="0"/>
              <a:t>該頻道主要是以</a:t>
            </a:r>
            <a:r>
              <a:rPr lang="zh-TW" altLang="en-US" dirty="0"/>
              <a:t>拍攝遊戲遊玩影片（</a:t>
            </a:r>
            <a:r>
              <a:rPr lang="en-US" altLang="zh-TW" dirty="0"/>
              <a:t>Let's Play</a:t>
            </a:r>
            <a:r>
              <a:rPr lang="zh-TW" altLang="en-US" dirty="0"/>
              <a:t>）與評論影片聞名。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904" y="3212976"/>
            <a:ext cx="4618896" cy="3192581"/>
          </a:xfrm>
          <a:prstGeom prst="rect">
            <a:avLst/>
          </a:prstGeom>
        </p:spPr>
      </p:pic>
      <p:pic>
        <p:nvPicPr>
          <p:cNvPr id="7" name="Picture 3" descr="G:\王小桃備份\我的圖庫\小圖示\youtube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421691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5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全球最吸</a:t>
            </a:r>
            <a:r>
              <a:rPr lang="zh-TW" altLang="en-US" dirty="0" smtClean="0"/>
              <a:t>金的</a:t>
            </a:r>
            <a:r>
              <a:rPr lang="en-US" altLang="zh-TW" dirty="0" smtClean="0"/>
              <a:t>YouTuber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富比士</a:t>
            </a:r>
            <a:r>
              <a:rPr lang="en-US" altLang="zh-TW" dirty="0"/>
              <a:t>》</a:t>
            </a:r>
            <a:r>
              <a:rPr lang="zh-TW" altLang="en-US" dirty="0"/>
              <a:t>雜誌公布最新一年度</a:t>
            </a:r>
            <a:r>
              <a:rPr lang="en-US" altLang="zh-TW" dirty="0"/>
              <a:t>YouTuber</a:t>
            </a:r>
            <a:r>
              <a:rPr lang="zh-TW" altLang="en-US" dirty="0"/>
              <a:t>收入排行榜，一名年僅</a:t>
            </a:r>
            <a:r>
              <a:rPr lang="en-US" altLang="zh-TW" dirty="0"/>
              <a:t>7</a:t>
            </a:r>
            <a:r>
              <a:rPr lang="zh-TW" altLang="en-US" dirty="0"/>
              <a:t>歲的美國男童萊</a:t>
            </a:r>
            <a:r>
              <a:rPr lang="zh-TW" altLang="en-US" dirty="0" smtClean="0"/>
              <a:t>恩（</a:t>
            </a:r>
            <a:r>
              <a:rPr lang="en-US" altLang="zh-TW" dirty="0" smtClean="0"/>
              <a:t>Ryan</a:t>
            </a:r>
            <a:r>
              <a:rPr lang="zh-TW" altLang="en-US" dirty="0" smtClean="0"/>
              <a:t>）以</a:t>
            </a:r>
            <a:r>
              <a:rPr lang="zh-TW" altLang="en-US" dirty="0"/>
              <a:t>年收入</a:t>
            </a:r>
            <a:r>
              <a:rPr lang="en-US" altLang="zh-TW" dirty="0"/>
              <a:t>2,200</a:t>
            </a:r>
            <a:r>
              <a:rPr lang="zh-TW" altLang="en-US" dirty="0"/>
              <a:t>萬美元（約新台幣</a:t>
            </a:r>
            <a:r>
              <a:rPr lang="en-US" altLang="zh-TW" dirty="0"/>
              <a:t>6.7</a:t>
            </a:r>
            <a:r>
              <a:rPr lang="zh-TW" altLang="en-US" dirty="0"/>
              <a:t>億元）稱霸榜首</a:t>
            </a:r>
            <a:r>
              <a:rPr lang="zh-TW" altLang="en-US" dirty="0" smtClean="0"/>
              <a:t>，玩具</a:t>
            </a:r>
            <a:r>
              <a:rPr lang="zh-TW" altLang="en-US" dirty="0"/>
              <a:t>開箱頻道「</a:t>
            </a:r>
            <a:r>
              <a:rPr lang="en-US" altLang="zh-TW" dirty="0"/>
              <a:t>Ryan </a:t>
            </a:r>
            <a:r>
              <a:rPr lang="en-US" altLang="zh-TW" dirty="0" err="1"/>
              <a:t>ToysReview</a:t>
            </a:r>
            <a:r>
              <a:rPr lang="zh-TW" altLang="en-US" dirty="0"/>
              <a:t>」擁有</a:t>
            </a:r>
            <a:r>
              <a:rPr lang="en-US" altLang="zh-TW" dirty="0"/>
              <a:t>1,700</a:t>
            </a:r>
            <a:r>
              <a:rPr lang="zh-TW" altLang="en-US" dirty="0"/>
              <a:t>萬訂戶，瀏覽人次將近</a:t>
            </a:r>
            <a:r>
              <a:rPr lang="en-US" altLang="zh-TW" dirty="0"/>
              <a:t>260</a:t>
            </a:r>
            <a:r>
              <a:rPr lang="zh-TW" altLang="en-US" dirty="0"/>
              <a:t>億次。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573016"/>
            <a:ext cx="4330864" cy="2993494"/>
          </a:xfrm>
          <a:prstGeom prst="rect">
            <a:avLst/>
          </a:prstGeom>
        </p:spPr>
      </p:pic>
      <p:pic>
        <p:nvPicPr>
          <p:cNvPr id="7" name="Picture 3" descr="G:\王小桃備份\我的圖庫\小圖示\youtube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421691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1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臺灣</a:t>
            </a:r>
            <a:r>
              <a:rPr lang="en-US" altLang="zh-TW" dirty="0" smtClean="0"/>
              <a:t>YouTuber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zh-TW" altLang="en-US" dirty="0"/>
              <a:t>臺灣著名的</a:t>
            </a:r>
            <a:r>
              <a:rPr lang="en-US" altLang="zh-TW" dirty="0" smtClean="0"/>
              <a:t>YouTuber</a:t>
            </a:r>
            <a:r>
              <a:rPr lang="zh-TW" altLang="en-US" dirty="0" smtClean="0"/>
              <a:t>有：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他們</a:t>
            </a:r>
            <a:r>
              <a:rPr lang="zh-TW" altLang="en-US" dirty="0"/>
              <a:t>所製作的影片觀看次數及訂閱人數也都非常驚人</a:t>
            </a:r>
            <a:r>
              <a:rPr lang="zh-TW" altLang="en-US" dirty="0" smtClean="0"/>
              <a:t>，像是</a:t>
            </a:r>
            <a:r>
              <a:rPr lang="zh-TW" altLang="en-US" dirty="0"/>
              <a:t>蔡阿嘎的影片，就累積了</a:t>
            </a:r>
            <a:r>
              <a:rPr lang="en-US" altLang="zh-TW" dirty="0" smtClean="0"/>
              <a:t>3</a:t>
            </a:r>
            <a:r>
              <a:rPr lang="zh-TW" altLang="en-US" dirty="0" smtClean="0"/>
              <a:t>億</a:t>
            </a:r>
            <a:r>
              <a:rPr lang="zh-TW" altLang="en-US" dirty="0"/>
              <a:t>觀看次數。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6" name="圓角矩形 5">
            <a:hlinkClick r:id="rId2"/>
          </p:cNvPr>
          <p:cNvSpPr/>
          <p:nvPr/>
        </p:nvSpPr>
        <p:spPr>
          <a:xfrm>
            <a:off x="840562" y="2149704"/>
            <a:ext cx="2322253" cy="57888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TW" sz="2800" b="1" dirty="0" smtClean="0"/>
              <a:t>TGOP</a:t>
            </a:r>
            <a:r>
              <a:rPr lang="zh-TW" altLang="en-US" sz="2800" b="1" dirty="0" smtClean="0"/>
              <a:t>這群人</a:t>
            </a:r>
            <a:endParaRPr lang="zh-TW" altLang="zh-TW" sz="2800" b="1" dirty="0"/>
          </a:p>
        </p:txBody>
      </p:sp>
      <p:sp>
        <p:nvSpPr>
          <p:cNvPr id="7" name="圓角矩形 6">
            <a:hlinkClick r:id="rId3"/>
          </p:cNvPr>
          <p:cNvSpPr/>
          <p:nvPr/>
        </p:nvSpPr>
        <p:spPr>
          <a:xfrm>
            <a:off x="4273390" y="3930908"/>
            <a:ext cx="1310700" cy="57888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zh-TW" altLang="en-US" sz="2800" b="1" dirty="0" smtClean="0"/>
              <a:t>蔡阿嘎</a:t>
            </a:r>
            <a:endParaRPr lang="zh-TW" altLang="zh-TW" sz="2800" b="1" dirty="0"/>
          </a:p>
        </p:txBody>
      </p:sp>
      <p:sp>
        <p:nvSpPr>
          <p:cNvPr id="8" name="圓角矩形 7">
            <a:hlinkClick r:id="rId4"/>
          </p:cNvPr>
          <p:cNvSpPr/>
          <p:nvPr/>
        </p:nvSpPr>
        <p:spPr>
          <a:xfrm>
            <a:off x="5584090" y="2946881"/>
            <a:ext cx="1310700" cy="5788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zh-TW" altLang="en-US" sz="2800" b="1" dirty="0" smtClean="0"/>
              <a:t>谷阿莫</a:t>
            </a:r>
            <a:endParaRPr lang="zh-TW" altLang="zh-TW" sz="2800" b="1" dirty="0"/>
          </a:p>
        </p:txBody>
      </p:sp>
      <p:sp>
        <p:nvSpPr>
          <p:cNvPr id="9" name="圓角矩形 8">
            <a:hlinkClick r:id="rId5"/>
          </p:cNvPr>
          <p:cNvSpPr/>
          <p:nvPr/>
        </p:nvSpPr>
        <p:spPr>
          <a:xfrm>
            <a:off x="7450456" y="3150210"/>
            <a:ext cx="955199" cy="57888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zh-TW" altLang="en-US" sz="2800" b="1" dirty="0" smtClean="0"/>
              <a:t>阿神</a:t>
            </a:r>
            <a:endParaRPr lang="zh-TW" altLang="zh-TW" sz="2800" b="1" dirty="0"/>
          </a:p>
        </p:txBody>
      </p:sp>
      <p:sp>
        <p:nvSpPr>
          <p:cNvPr id="10" name="圓角矩形 9">
            <a:hlinkClick r:id="rId6"/>
          </p:cNvPr>
          <p:cNvSpPr/>
          <p:nvPr/>
        </p:nvSpPr>
        <p:spPr>
          <a:xfrm>
            <a:off x="2793205" y="2995821"/>
            <a:ext cx="1667986" cy="57888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zh-TW" altLang="en-US" sz="2800" b="1" dirty="0" smtClean="0"/>
              <a:t>阿滴英文</a:t>
            </a:r>
            <a:endParaRPr lang="zh-TW" altLang="zh-TW" sz="2800" b="1" dirty="0"/>
          </a:p>
        </p:txBody>
      </p:sp>
      <p:sp>
        <p:nvSpPr>
          <p:cNvPr id="11" name="圓角矩形 10">
            <a:hlinkClick r:id="rId7"/>
          </p:cNvPr>
          <p:cNvSpPr/>
          <p:nvPr/>
        </p:nvSpPr>
        <p:spPr>
          <a:xfrm>
            <a:off x="2207616" y="4132685"/>
            <a:ext cx="955199" cy="57888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zh-TW" altLang="en-US" sz="2800" b="1" dirty="0" smtClean="0"/>
              <a:t>小玉</a:t>
            </a:r>
            <a:endParaRPr lang="zh-TW" altLang="zh-TW" sz="2800" b="1" dirty="0"/>
          </a:p>
        </p:txBody>
      </p:sp>
      <p:sp>
        <p:nvSpPr>
          <p:cNvPr id="12" name="圓角矩形 11">
            <a:hlinkClick r:id="rId8"/>
          </p:cNvPr>
          <p:cNvSpPr/>
          <p:nvPr/>
        </p:nvSpPr>
        <p:spPr>
          <a:xfrm>
            <a:off x="6616463" y="1861562"/>
            <a:ext cx="1667986" cy="5788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zh-TW" altLang="en-US" sz="2800" b="1" dirty="0" smtClean="0"/>
              <a:t>白痴公主</a:t>
            </a:r>
            <a:endParaRPr lang="zh-TW" altLang="zh-TW" sz="2800" b="1" dirty="0"/>
          </a:p>
        </p:txBody>
      </p:sp>
      <p:sp>
        <p:nvSpPr>
          <p:cNvPr id="13" name="圓角矩形 12">
            <a:hlinkClick r:id="rId9"/>
          </p:cNvPr>
          <p:cNvSpPr/>
          <p:nvPr/>
        </p:nvSpPr>
        <p:spPr>
          <a:xfrm>
            <a:off x="809576" y="3241182"/>
            <a:ext cx="1310700" cy="57888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zh-TW" altLang="en-US" sz="2800" b="1" dirty="0" smtClean="0"/>
              <a:t>聖結石</a:t>
            </a:r>
            <a:endParaRPr lang="zh-TW" altLang="zh-TW" sz="2800" b="1" dirty="0"/>
          </a:p>
        </p:txBody>
      </p:sp>
      <p:sp>
        <p:nvSpPr>
          <p:cNvPr id="14" name="圓角矩形 13">
            <a:hlinkClick r:id="rId10"/>
          </p:cNvPr>
          <p:cNvSpPr/>
          <p:nvPr/>
        </p:nvSpPr>
        <p:spPr>
          <a:xfrm>
            <a:off x="4572000" y="2149704"/>
            <a:ext cx="955199" cy="57888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zh-TW" altLang="en-US" sz="2800" b="1" dirty="0" smtClean="0"/>
              <a:t>呱吉</a:t>
            </a:r>
            <a:endParaRPr lang="zh-TW" altLang="zh-TW" sz="2800" b="1" dirty="0"/>
          </a:p>
        </p:txBody>
      </p:sp>
      <p:sp>
        <p:nvSpPr>
          <p:cNvPr id="15" name="圓角矩形 14">
            <a:hlinkClick r:id="rId11"/>
          </p:cNvPr>
          <p:cNvSpPr/>
          <p:nvPr/>
        </p:nvSpPr>
        <p:spPr>
          <a:xfrm>
            <a:off x="6195163" y="4118565"/>
            <a:ext cx="2384346" cy="57888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zh-TW" altLang="en-US" sz="2800" b="1" dirty="0"/>
              <a:t>館長成吉思汗</a:t>
            </a:r>
            <a:endParaRPr lang="zh-TW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279260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臺灣</a:t>
            </a:r>
            <a:r>
              <a:rPr lang="en-US" altLang="zh-TW" dirty="0"/>
              <a:t>YouTuber</a:t>
            </a:r>
            <a:r>
              <a:rPr lang="zh-TW" altLang="en-US" dirty="0"/>
              <a:t>訂閱人數</a:t>
            </a:r>
            <a:r>
              <a:rPr lang="zh-TW" altLang="en-US" dirty="0" smtClean="0"/>
              <a:t>排行榜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979" y="1293113"/>
            <a:ext cx="7392041" cy="5159187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041160" y="6505599"/>
            <a:ext cx="32752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 smtClean="0">
                <a:solidFill>
                  <a:srgbClr val="222222"/>
                </a:solidFill>
                <a:latin typeface="+mn-ea"/>
              </a:rPr>
              <a:t>資料來源：維基百科，統計至</a:t>
            </a:r>
            <a:r>
              <a:rPr lang="en-US" altLang="zh-TW" sz="1200" dirty="0" smtClean="0">
                <a:solidFill>
                  <a:srgbClr val="222222"/>
                </a:solidFill>
                <a:latin typeface="+mn-ea"/>
              </a:rPr>
              <a:t>2018</a:t>
            </a:r>
            <a:r>
              <a:rPr lang="zh-TW" altLang="en-US" sz="1200" dirty="0">
                <a:solidFill>
                  <a:srgbClr val="222222"/>
                </a:solidFill>
                <a:latin typeface="+mn-ea"/>
              </a:rPr>
              <a:t>年</a:t>
            </a:r>
            <a:r>
              <a:rPr lang="en-US" altLang="zh-TW" sz="1200" dirty="0">
                <a:solidFill>
                  <a:srgbClr val="222222"/>
                </a:solidFill>
                <a:latin typeface="+mn-ea"/>
              </a:rPr>
              <a:t>12</a:t>
            </a:r>
            <a:r>
              <a:rPr lang="zh-TW" altLang="en-US" sz="1200" dirty="0">
                <a:solidFill>
                  <a:srgbClr val="222222"/>
                </a:solidFill>
                <a:latin typeface="+mn-ea"/>
              </a:rPr>
              <a:t>月</a:t>
            </a:r>
            <a:r>
              <a:rPr lang="en-US" altLang="zh-TW" sz="1200" dirty="0">
                <a:solidFill>
                  <a:srgbClr val="222222"/>
                </a:solidFill>
                <a:latin typeface="+mn-ea"/>
              </a:rPr>
              <a:t>2</a:t>
            </a:r>
            <a:r>
              <a:rPr lang="zh-TW" altLang="en-US" sz="1200" dirty="0">
                <a:solidFill>
                  <a:srgbClr val="222222"/>
                </a:solidFill>
                <a:latin typeface="+mn-ea"/>
              </a:rPr>
              <a:t>日</a:t>
            </a:r>
            <a:endParaRPr lang="zh-TW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120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科技新聞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全華．科技新知報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5C64-498A-45B7-91EB-3ADAEDD4E7E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8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藍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末端陰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4696</TotalTime>
  <Words>562</Words>
  <Application>Microsoft Office PowerPoint</Application>
  <PresentationFormat>如螢幕大小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Arial</vt:lpstr>
      <vt:lpstr>Calibri</vt:lpstr>
      <vt:lpstr>微軟正黑體</vt:lpstr>
      <vt:lpstr>清晰度</vt:lpstr>
      <vt:lpstr>PowerPoint 簡報</vt:lpstr>
      <vt:lpstr>YouTuber</vt:lpstr>
      <vt:lpstr>YouTuber</vt:lpstr>
      <vt:lpstr>YouTuber收入</vt:lpstr>
      <vt:lpstr>最多人訂閱的頻道─ PewDiePie</vt:lpstr>
      <vt:lpstr>全球最吸金的YouTuber</vt:lpstr>
      <vt:lpstr>臺灣YouTuber</vt:lpstr>
      <vt:lpstr>臺灣YouTuber訂閱人數排行榜</vt:lpstr>
      <vt:lpstr>科技新聞</vt:lpstr>
      <vt:lpstr>微軟重新設計Office 365圖標</vt:lpstr>
      <vt:lpstr>Apple公布2018年度精選App</vt:lpstr>
      <vt:lpstr>Tumblr將禁止情色內容</vt:lpstr>
    </vt:vector>
  </TitlesOfParts>
  <Company>chwa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王小桃</dc:creator>
  <cp:lastModifiedBy>王小桃</cp:lastModifiedBy>
  <cp:revision>346</cp:revision>
  <dcterms:created xsi:type="dcterms:W3CDTF">2014-03-31T01:46:09Z</dcterms:created>
  <dcterms:modified xsi:type="dcterms:W3CDTF">2018-12-05T02:12:30Z</dcterms:modified>
</cp:coreProperties>
</file>