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7" r:id="rId2"/>
    <p:sldId id="258" r:id="rId3"/>
    <p:sldId id="259" r:id="rId4"/>
    <p:sldId id="262" r:id="rId5"/>
    <p:sldId id="261" r:id="rId6"/>
    <p:sldId id="264" r:id="rId7"/>
    <p:sldId id="267" r:id="rId8"/>
    <p:sldId id="266" r:id="rId9"/>
    <p:sldId id="265" r:id="rId10"/>
    <p:sldId id="268" r:id="rId11"/>
    <p:sldId id="269" r:id="rId12"/>
    <p:sldId id="270" r:id="rId13"/>
    <p:sldId id="271" r:id="rId14"/>
    <p:sldId id="260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4" autoAdjust="0"/>
  </p:normalViewPr>
  <p:slideViewPr>
    <p:cSldViewPr>
      <p:cViewPr>
        <p:scale>
          <a:sx n="57" d="100"/>
          <a:sy n="57" d="100"/>
        </p:scale>
        <p:origin x="-876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8387D95-5C32-4990-990D-CD1ED8219EE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0E6751-9227-4030-8EE8-BD20E70FAC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7D95-5C32-4990-990D-CD1ED8219EE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6751-9227-4030-8EE8-BD20E70FAC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8387D95-5C32-4990-990D-CD1ED8219EE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B0E6751-9227-4030-8EE8-BD20E70FAC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pic>
        <p:nvPicPr>
          <p:cNvPr id="3" name="圖片 10" descr="月刊封面範本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7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7D95-5C32-4990-990D-CD1ED8219EE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0E6751-9227-4030-8EE8-BD20E70FACB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7D95-5C32-4990-990D-CD1ED8219EE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B0E6751-9227-4030-8EE8-BD20E70FACB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8387D95-5C32-4990-990D-CD1ED8219EE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0E6751-9227-4030-8EE8-BD20E70FACB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8387D95-5C32-4990-990D-CD1ED8219EE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0E6751-9227-4030-8EE8-BD20E70FACB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7D95-5C32-4990-990D-CD1ED8219EE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0E6751-9227-4030-8EE8-BD20E70FAC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7D95-5C32-4990-990D-CD1ED8219EE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0E6751-9227-4030-8EE8-BD20E70FAC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7D95-5C32-4990-990D-CD1ED8219EE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0E6751-9227-4030-8EE8-BD20E70FACB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8387D95-5C32-4990-990D-CD1ED8219EE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B0E6751-9227-4030-8EE8-BD20E70FACB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8387D95-5C32-4990-990D-CD1ED8219EEE}" type="datetimeFigureOut">
              <a:rPr lang="zh-TW" altLang="en-US" smtClean="0"/>
              <a:t>2017/2/24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0E6751-9227-4030-8EE8-BD20E70FACB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nsights.asia/article/3291/3268/4215" TargetMode="External"/><Relationship Id="rId2" Type="http://schemas.openxmlformats.org/officeDocument/2006/relationships/hyperlink" Target="http://www.cw.com.tw/article/article.action?id=507861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w.com.tw/article/article.action?id=507854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7"/>
          <p:cNvSpPr txBox="1">
            <a:spLocks/>
          </p:cNvSpPr>
          <p:nvPr/>
        </p:nvSpPr>
        <p:spPr>
          <a:xfrm>
            <a:off x="0" y="2428875"/>
            <a:ext cx="5643563" cy="974725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800" b="1" kern="1200" cap="all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r>
              <a:rPr lang="zh-TW" altLang="en-US" dirty="0"/>
              <a:t>循環</a:t>
            </a:r>
            <a:r>
              <a:rPr lang="zh-TW" altLang="en-US" dirty="0" smtClean="0"/>
              <a:t>經濟 </a:t>
            </a:r>
            <a:endParaRPr lang="en-US" dirty="0"/>
          </a:p>
        </p:txBody>
      </p:sp>
      <p:sp>
        <p:nvSpPr>
          <p:cNvPr id="10243" name="副標題 8"/>
          <p:cNvSpPr txBox="1">
            <a:spLocks/>
          </p:cNvSpPr>
          <p:nvPr/>
        </p:nvSpPr>
        <p:spPr bwMode="auto">
          <a:xfrm>
            <a:off x="250825" y="3267075"/>
            <a:ext cx="4964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zh-TW" altLang="en-US" sz="2800" b="1" dirty="0" smtClean="0">
                <a:solidFill>
                  <a:srgbClr val="FFFFFF"/>
                </a:solidFill>
                <a:latin typeface="Tw Cen MT" pitchFamily="34" charset="0"/>
              </a:rPr>
              <a:t>面對未來，擁抱循環經濟</a:t>
            </a:r>
            <a:endParaRPr lang="zh-TW" altLang="en-US" sz="28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10244" name="日期版面配置區 27"/>
          <p:cNvSpPr txBox="1">
            <a:spLocks/>
          </p:cNvSpPr>
          <p:nvPr/>
        </p:nvSpPr>
        <p:spPr bwMode="auto">
          <a:xfrm>
            <a:off x="500063" y="4729163"/>
            <a:ext cx="1489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 dirty="0">
                <a:solidFill>
                  <a:schemeClr val="bg1"/>
                </a:solidFill>
              </a:rPr>
              <a:t>3</a:t>
            </a:r>
            <a:r>
              <a:rPr lang="zh-TW" altLang="en-US" b="1" dirty="0" smtClean="0">
                <a:solidFill>
                  <a:schemeClr val="bg1"/>
                </a:solidFill>
              </a:rPr>
              <a:t>月 </a:t>
            </a:r>
            <a:r>
              <a:rPr lang="en-US" altLang="zh-TW" b="1" dirty="0" smtClean="0">
                <a:solidFill>
                  <a:schemeClr val="bg1"/>
                </a:solidFill>
              </a:rPr>
              <a:t>2017</a:t>
            </a:r>
            <a:endParaRPr lang="en-US" altLang="zh-TW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b="1" dirty="0"/>
              <a:t>成功經驗引領台灣經濟</a:t>
            </a:r>
            <a:r>
              <a:rPr lang="en-US" altLang="zh-TW" b="1" dirty="0" smtClean="0"/>
              <a:t>-</a:t>
            </a:r>
            <a:r>
              <a:rPr lang="zh-TW" altLang="en-US" b="1" dirty="0"/>
              <a:t>石安牧場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457200" algn="just">
              <a:buNone/>
            </a:pPr>
            <a:r>
              <a:rPr lang="zh-TW" altLang="en-US" sz="4300" dirty="0"/>
              <a:t>石安牧場</a:t>
            </a:r>
            <a:r>
              <a:rPr lang="zh-TW" altLang="en-US" dirty="0"/>
              <a:t>是台灣「循環經濟」（</a:t>
            </a:r>
            <a:r>
              <a:rPr lang="en-US" altLang="zh-TW" dirty="0"/>
              <a:t>circular </a:t>
            </a:r>
            <a:r>
              <a:rPr lang="en-US" altLang="zh-TW" dirty="0" smtClean="0"/>
              <a:t>economy</a:t>
            </a:r>
            <a:r>
              <a:rPr lang="zh-TW" altLang="en-US" dirty="0" smtClean="0"/>
              <a:t>）的</a:t>
            </a:r>
            <a:r>
              <a:rPr lang="zh-TW" altLang="en-US" dirty="0"/>
              <a:t>最佳案例之一。董事長謝石泉引進丹麥沼氣發電技術，將原本臭氣沖天的雞糞，化為可供一千多戶人家使用的電力，而且廢水、廢氣、廢熱都做到循環再利用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457200" algn="just">
              <a:buNone/>
            </a:pPr>
            <a:r>
              <a:rPr lang="zh-TW" altLang="en-US" dirty="0"/>
              <a:t>每天早上開始，石安牧場八座超大型雞舍中的三十多噸雞糞，用輸送帶從地底送到電廠，加入洗選蛋回收的近百噸廢水，攪拌、沉澱除砂後，在三座六層樓高的脫硫塔加溫發酵放置一個月，產生的沼氣儲存在巨大的高壓儲氣槽中，最後燃燒發電。發電的廢熱，回收用來加溫雞糞水；產生沼氣之後的雞糞廢水，每天約可做成一百噸液態有機肥料，免費供給附近農民使用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55343"/>
            <a:ext cx="1043608" cy="85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6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99564"/>
            <a:ext cx="2680320" cy="186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/>
              <a:t>成功經驗引領台灣經濟</a:t>
            </a:r>
            <a:r>
              <a:rPr lang="en-US" altLang="zh-TW" b="1" dirty="0" smtClean="0"/>
              <a:t>-</a:t>
            </a:r>
            <a:r>
              <a:rPr lang="zh-TW" altLang="en-US" b="1" dirty="0"/>
              <a:t>台積電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zh-TW" altLang="en-US" sz="6600" dirty="0"/>
              <a:t>台</a:t>
            </a:r>
            <a:r>
              <a:rPr lang="zh-TW" altLang="en-US" dirty="0"/>
              <a:t>積電曾提出目標，要在二○二○年，廢棄物回收率</a:t>
            </a:r>
            <a:r>
              <a:rPr lang="zh-TW" altLang="en-US" dirty="0" smtClean="0"/>
              <a:t>達到</a:t>
            </a:r>
            <a:r>
              <a:rPr lang="en-US" altLang="zh-TW" dirty="0" smtClean="0"/>
              <a:t>95</a:t>
            </a:r>
            <a:r>
              <a:rPr lang="zh-TW" altLang="en-US" dirty="0" smtClean="0"/>
              <a:t>％。</a:t>
            </a:r>
            <a:r>
              <a:rPr lang="zh-TW" altLang="en-US" dirty="0"/>
              <a:t>現在這個目標已經提前達到。 </a:t>
            </a:r>
            <a:endParaRPr lang="en-US" altLang="zh-TW" dirty="0" smtClean="0"/>
          </a:p>
          <a:p>
            <a:pPr marL="0" indent="457200" algn="just">
              <a:buNone/>
            </a:pPr>
            <a:r>
              <a:rPr lang="zh-TW" altLang="en-US" dirty="0" smtClean="0"/>
              <a:t>最大</a:t>
            </a:r>
            <a:r>
              <a:rPr lang="zh-TW" altLang="en-US" dirty="0"/>
              <a:t>突破，來自「廢硫酸活化再利用」的技術研發成功。台積電的清洗製程，一年會產生六．二萬噸的廢硫酸。台積電將之與另一道製程產生的含氨氮廢水一起處理，產生硫酸銨，再送到廠外化工廠處理變成工業用</a:t>
            </a:r>
            <a:r>
              <a:rPr lang="zh-TW" altLang="en-US" dirty="0" smtClean="0"/>
              <a:t>氨水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72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55" y="5320815"/>
            <a:ext cx="1526200" cy="15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/>
              <a:t>成功經驗引領台灣經濟</a:t>
            </a:r>
            <a:r>
              <a:rPr lang="en-US" altLang="zh-TW" b="1" dirty="0" smtClean="0"/>
              <a:t>-</a:t>
            </a:r>
            <a:r>
              <a:rPr lang="zh-TW" altLang="en-US" b="1" dirty="0"/>
              <a:t>台積電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457200" algn="just">
              <a:buNone/>
            </a:pPr>
            <a:r>
              <a:rPr lang="zh-TW" altLang="en-US" dirty="0"/>
              <a:t>雖說現在台積電二○一五年回收四一％廢硫酸，生成的一萬五千噸工業用氨水，已經可出售給其他台灣化工廠使用，但莊子壽仍不滿意，他希望能進一步純化到電子級氨水，重新回到晶圓廠製程使用，真正做到「從搖籃到搖籃」。 </a:t>
            </a:r>
            <a:endParaRPr lang="en-US" altLang="zh-TW" dirty="0" smtClean="0"/>
          </a:p>
          <a:p>
            <a:pPr marL="0" indent="457200" algn="just">
              <a:buNone/>
            </a:pPr>
            <a:r>
              <a:rPr lang="zh-TW" altLang="en-US" dirty="0" smtClean="0"/>
              <a:t>其他</a:t>
            </a:r>
            <a:r>
              <a:rPr lang="zh-TW" altLang="en-US" dirty="0"/>
              <a:t>的廢硫酸，台積電也希望全部純化，回收到製程使用，台積電已經與神通集團旗下的聯仕電子化學合作開發。「我們會是世界第一個做到的，」莊子壽豎起大拇指說。 </a:t>
            </a:r>
            <a:endParaRPr lang="en-US" altLang="zh-TW" dirty="0" smtClean="0"/>
          </a:p>
          <a:p>
            <a:pPr marL="0" indent="457200" algn="just">
              <a:buNone/>
            </a:pPr>
            <a:r>
              <a:rPr lang="zh-TW" altLang="en-US" dirty="0" smtClean="0"/>
              <a:t>主導</a:t>
            </a:r>
            <a:r>
              <a:rPr lang="zh-TW" altLang="en-US" dirty="0"/>
              <a:t>製造出再生硫酸、再生氨水，已經變成「循環經濟」信徒的莊子壽說著說著，忍不住</a:t>
            </a:r>
            <a:r>
              <a:rPr lang="zh-TW" altLang="en-US" dirty="0" smtClean="0"/>
              <a:t>有感而發</a:t>
            </a:r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251520" y="5979897"/>
            <a:ext cx="8275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b="1" dirty="0"/>
              <a:t>「也許將來我們會生活在再生產品的</a:t>
            </a:r>
            <a:r>
              <a:rPr lang="zh-TW" altLang="en-US" sz="3200" b="1" dirty="0" smtClean="0"/>
              <a:t>世界」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353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結語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123728" y="1967974"/>
            <a:ext cx="6552728" cy="449580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zh-TW" altLang="en-US" sz="4800" dirty="0">
                <a:solidFill>
                  <a:srgbClr val="00B050"/>
                </a:solidFill>
              </a:rPr>
              <a:t>循環經濟</a:t>
            </a:r>
            <a:r>
              <a:rPr lang="zh-TW" altLang="en-US" dirty="0"/>
              <a:t>不只是一種友愛地球的社會責任，更是在資源短缺的危機下，能夠帶領企業走出困局的新路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457200" algn="just">
              <a:buNone/>
            </a:pPr>
            <a:r>
              <a:rPr lang="zh-TW" altLang="en-US" dirty="0"/>
              <a:t>循環台灣基金會董事長所言：「不是路走到盡頭，而是該轉彎了！」透過「末端回收」與「源頭設計」的徹底改革，循環經濟可望帶領我們走向</a:t>
            </a:r>
            <a:r>
              <a:rPr lang="zh-TW" altLang="en-US" b="1" dirty="0"/>
              <a:t>零浪費</a:t>
            </a:r>
            <a:r>
              <a:rPr lang="zh-TW" altLang="en-US" dirty="0"/>
              <a:t>、</a:t>
            </a:r>
            <a:r>
              <a:rPr lang="zh-TW" altLang="en-US" b="1" dirty="0"/>
              <a:t>資源完全循環</a:t>
            </a:r>
            <a:r>
              <a:rPr lang="zh-TW" altLang="en-US" dirty="0"/>
              <a:t>的時代。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60" y="1764948"/>
            <a:ext cx="1448027" cy="14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60" y="3421132"/>
            <a:ext cx="1422485" cy="142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30" y="5005308"/>
            <a:ext cx="1458466" cy="145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7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參考資料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153400" cy="4495800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循環台灣基金會</a:t>
            </a:r>
            <a:r>
              <a:rPr lang="en-US" altLang="zh-TW" sz="2400" dirty="0" smtClean="0"/>
              <a:t>https</a:t>
            </a:r>
            <a:r>
              <a:rPr lang="en-US" altLang="zh-TW" sz="2400" dirty="0"/>
              <a:t>://</a:t>
            </a:r>
            <a:r>
              <a:rPr lang="en-US" altLang="zh-TW" sz="2400" dirty="0" smtClean="0"/>
              <a:t>www.circular-taiwan.org/intro-ce</a:t>
            </a:r>
          </a:p>
          <a:p>
            <a:r>
              <a:rPr lang="zh-TW" altLang="en-US" sz="2400" dirty="0"/>
              <a:t>台灣農業必須面對的未來 擁抱循環經濟 為土地環境</a:t>
            </a:r>
            <a:r>
              <a:rPr lang="zh-TW" altLang="en-US" sz="2400" dirty="0" smtClean="0"/>
              <a:t>顧健康</a:t>
            </a:r>
            <a:r>
              <a:rPr lang="en-US" altLang="zh-TW" sz="2400" b="1" dirty="0">
                <a:hlinkClick r:id="rId2"/>
              </a:rPr>
              <a:t>http://</a:t>
            </a:r>
            <a:r>
              <a:rPr lang="en-US" altLang="zh-TW" sz="2400" b="1" dirty="0" smtClean="0">
                <a:hlinkClick r:id="rId2"/>
              </a:rPr>
              <a:t>www.cw.com.tw/article/article.action?id=5078612</a:t>
            </a:r>
            <a:endParaRPr lang="en-US" altLang="zh-TW" sz="2400" b="1" dirty="0" smtClean="0"/>
          </a:p>
          <a:p>
            <a:r>
              <a:rPr lang="zh-TW" altLang="en-US" sz="2400" dirty="0"/>
              <a:t>循環經濟：垃圾</a:t>
            </a:r>
            <a:r>
              <a:rPr lang="en-US" altLang="zh-TW" sz="2400" dirty="0"/>
              <a:t>Bye </a:t>
            </a:r>
            <a:r>
              <a:rPr lang="en-US" altLang="zh-TW" sz="2400" dirty="0" err="1"/>
              <a:t>Bye</a:t>
            </a:r>
            <a:r>
              <a:rPr lang="zh-TW" altLang="en-US" sz="2400" dirty="0"/>
              <a:t>！今日的產品都是明日的</a:t>
            </a:r>
            <a:r>
              <a:rPr lang="zh-TW" altLang="en-US" sz="2400" dirty="0" smtClean="0"/>
              <a:t>資源</a:t>
            </a:r>
            <a:r>
              <a:rPr lang="en-US" altLang="zh-TW" sz="2400" b="1" dirty="0" smtClean="0">
                <a:hlinkClick r:id="rId3"/>
              </a:rPr>
              <a:t>http</a:t>
            </a:r>
            <a:r>
              <a:rPr lang="en-US" altLang="zh-TW" sz="2400" b="1" dirty="0">
                <a:hlinkClick r:id="rId3"/>
              </a:rPr>
              <a:t>://</a:t>
            </a:r>
            <a:r>
              <a:rPr lang="en-US" altLang="zh-TW" sz="2400" b="1" dirty="0" smtClean="0">
                <a:hlinkClick r:id="rId3"/>
              </a:rPr>
              <a:t>www.seinsights.asia/article/3291/3268/4215</a:t>
            </a:r>
            <a:endParaRPr lang="en-US" altLang="zh-TW" sz="2400" b="1" dirty="0"/>
          </a:p>
          <a:p>
            <a:r>
              <a:rPr lang="zh-TW" altLang="en-US" sz="2400" dirty="0"/>
              <a:t>荷蘭奇蹟 循環</a:t>
            </a:r>
            <a:r>
              <a:rPr lang="zh-TW" altLang="en-US" sz="2400" dirty="0" smtClean="0"/>
              <a:t>經濟</a:t>
            </a:r>
            <a:r>
              <a:rPr lang="en-US" altLang="zh-TW" sz="2400" b="1" dirty="0" smtClean="0">
                <a:hlinkClick r:id="rId4"/>
              </a:rPr>
              <a:t>http</a:t>
            </a:r>
            <a:r>
              <a:rPr lang="en-US" altLang="zh-TW" sz="2400" b="1" dirty="0">
                <a:hlinkClick r:id="rId4"/>
              </a:rPr>
              <a:t>://</a:t>
            </a:r>
            <a:r>
              <a:rPr lang="en-US" altLang="zh-TW" sz="2400" b="1" dirty="0" smtClean="0">
                <a:hlinkClick r:id="rId4"/>
              </a:rPr>
              <a:t>www.cw.com.tw/article/article.action?id=5078544</a:t>
            </a:r>
            <a:endParaRPr lang="en-US" altLang="zh-TW" sz="2400" b="1" dirty="0" smtClean="0"/>
          </a:p>
          <a:p>
            <a:endParaRPr lang="en-US" altLang="zh-TW" sz="2400" b="1" dirty="0" smtClean="0"/>
          </a:p>
          <a:p>
            <a:endParaRPr lang="zh-TW" altLang="en-US" sz="2400" b="1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153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「零浪費」的循環經濟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457200" algn="just">
              <a:buNone/>
            </a:pPr>
            <a:r>
              <a:rPr lang="zh-TW" altLang="en-US" dirty="0"/>
              <a:t>二○一六年五月二十日，蔡英文總統在就職演說上提到，日後新政府會嚴格把關各種污染的控制，要讓「台灣走向</a:t>
            </a:r>
            <a:r>
              <a:rPr lang="zh-TW" altLang="en-US" dirty="0">
                <a:solidFill>
                  <a:srgbClr val="00B050"/>
                </a:solidFill>
              </a:rPr>
              <a:t>循環經濟</a:t>
            </a:r>
            <a:r>
              <a:rPr lang="zh-TW" altLang="en-US" dirty="0"/>
              <a:t>的時代，把廢棄物轉換為再生</a:t>
            </a:r>
            <a:r>
              <a:rPr lang="zh-TW" altLang="en-US" dirty="0" smtClean="0"/>
              <a:t>資源」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pPr marL="0" indent="457200" algn="just">
              <a:buNone/>
            </a:pPr>
            <a:r>
              <a:rPr lang="zh-TW" altLang="en-US" dirty="0"/>
              <a:t>循環經濟是目前全球各國政府關注的一種經濟模式，而且也被蔡總統與新政府視為台灣未來的出路。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72282"/>
            <a:ext cx="18859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20134"/>
            <a:ext cx="1728192" cy="138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1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何謂循環經濟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457200" algn="just" fontAlgn="base">
              <a:buNone/>
            </a:pPr>
            <a:r>
              <a:rPr lang="zh-TW" altLang="en-US" dirty="0">
                <a:solidFill>
                  <a:srgbClr val="00B050"/>
                </a:solidFill>
              </a:rPr>
              <a:t>循環經濟</a:t>
            </a:r>
            <a:r>
              <a:rPr lang="zh-TW" altLang="en-US" dirty="0"/>
              <a:t>是一個可恢復且可再生的產業體系：相較於線性經濟中</a:t>
            </a:r>
            <a:r>
              <a:rPr lang="zh-TW" altLang="en-US" dirty="0" smtClean="0"/>
              <a:t>產品</a:t>
            </a:r>
            <a:r>
              <a:rPr lang="zh-TW" altLang="en-US" dirty="0"/>
              <a:t>「</a:t>
            </a:r>
            <a:r>
              <a:rPr lang="zh-TW" altLang="en-US" dirty="0" smtClean="0"/>
              <a:t>壽終正寢</a:t>
            </a:r>
            <a:r>
              <a:rPr lang="zh-TW" altLang="en-US" dirty="0"/>
              <a:t>」</a:t>
            </a:r>
            <a:r>
              <a:rPr lang="zh-TW" altLang="en-US" dirty="0" smtClean="0"/>
              <a:t>的</a:t>
            </a:r>
            <a:r>
              <a:rPr lang="zh-TW" altLang="en-US" dirty="0"/>
              <a:t>概念，循環經濟講求的是「再生恢復」 、使用可再生能源、拒絕使用妨礙再利用的有毒化學物質，並藉由重新設計材料、產品、及商務模式，以消除廢棄物並使得資源能夠更有效率地被利用。</a:t>
            </a:r>
          </a:p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13552"/>
            <a:ext cx="47720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循環經濟不同於線性經濟！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zh-TW" altLang="en-US" dirty="0"/>
              <a:t>現在的經濟發展是一種線性的消費模式。它從自然環境開採原料，加工製成產品，產品被消費者使用後丟棄。但在人口增長、高度都市化、供應鏈全球化的同時，在真實成本未被反映的情況下，氣候變遷、自然生態惡化、大量廢棄物等各種問題的嚴重性急遽升高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457200" algn="just">
              <a:buNone/>
            </a:pPr>
            <a:r>
              <a:rPr lang="zh-TW" altLang="en-US" dirty="0" smtClean="0"/>
              <a:t>且</a:t>
            </a:r>
            <a:r>
              <a:rPr lang="zh-TW" altLang="en-US" dirty="0"/>
              <a:t>隨著原物料需求持續增加、開採成本持續成長，價格將會持續攀升，台灣產業採購原物料的成本與風險將提高，降低傳統製造業的競爭力。</a:t>
            </a:r>
          </a:p>
        </p:txBody>
      </p:sp>
    </p:spTree>
    <p:extLst>
      <p:ext uri="{BB962C8B-B14F-4D97-AF65-F5344CB8AC3E}">
        <p14:creationId xmlns:p14="http://schemas.microsoft.com/office/powerpoint/2010/main" val="19008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循環經濟的特色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11602" y="1628800"/>
            <a:ext cx="6626151" cy="4495800"/>
          </a:xfrm>
        </p:spPr>
        <p:txBody>
          <a:bodyPr>
            <a:normAutofit fontScale="77500" lnSpcReduction="20000"/>
          </a:bodyPr>
          <a:lstStyle/>
          <a:p>
            <a:pPr marL="0" indent="457200" fontAlgn="base">
              <a:buNone/>
            </a:pPr>
            <a:r>
              <a:rPr lang="zh-TW" altLang="en-US" dirty="0" smtClean="0"/>
              <a:t>在</a:t>
            </a:r>
            <a:r>
              <a:rPr lang="zh-TW" altLang="en-US" dirty="0"/>
              <a:t>最理想的循環經濟系統中，所有產品、材料皆可被分別納進生物與工業兩個循環，並在其中永生不息，因而消除了廢棄物的概念。</a:t>
            </a:r>
          </a:p>
          <a:p>
            <a:pPr fontAlgn="base"/>
            <a:r>
              <a:rPr lang="zh-TW" altLang="en-US" b="1" dirty="0" smtClean="0"/>
              <a:t>生物循環</a:t>
            </a:r>
            <a:endParaRPr lang="zh-TW" altLang="en-US" dirty="0" smtClean="0"/>
          </a:p>
          <a:p>
            <a:pPr marL="0" indent="0" fontAlgn="base">
              <a:buNone/>
            </a:pPr>
            <a:r>
              <a:rPr lang="zh-TW" altLang="en-US" dirty="0" smtClean="0"/>
              <a:t>產品由生物可分解的原料製成，最後回到生態循環提供養分。 </a:t>
            </a:r>
          </a:p>
          <a:p>
            <a:pPr marL="0" indent="0" fontAlgn="base">
              <a:buNone/>
            </a:pPr>
            <a:r>
              <a:rPr lang="zh-TW" altLang="en-US" dirty="0" smtClean="0"/>
              <a:t>常見的回歸生物圈的方式包括厭氧消化、堆肥等，亦可透過級聯循環延長材料壽命，發揮每一分價值。</a:t>
            </a:r>
            <a:endParaRPr lang="en-US" altLang="zh-TW" dirty="0" smtClean="0"/>
          </a:p>
          <a:p>
            <a:pPr fontAlgn="base"/>
            <a:r>
              <a:rPr lang="zh-TW" altLang="en-US" b="1" dirty="0" smtClean="0"/>
              <a:t>工業循環</a:t>
            </a:r>
            <a:endParaRPr lang="zh-TW" altLang="en-US" dirty="0" smtClean="0"/>
          </a:p>
          <a:p>
            <a:pPr marL="0" indent="0" fontAlgn="base">
              <a:buNone/>
            </a:pPr>
            <a:r>
              <a:rPr lang="zh-TW" altLang="en-US" dirty="0" smtClean="0"/>
              <a:t>產品材料持續回到工業循環，將可再利用的材質維持同等品質回收、或升級製成更高價值的新產品。</a:t>
            </a:r>
          </a:p>
          <a:p>
            <a:pPr marL="0" indent="0" fontAlgn="base">
              <a:buNone/>
            </a:pPr>
            <a:r>
              <a:rPr lang="zh-TW" altLang="en-US" dirty="0" smtClean="0"/>
              <a:t>將無法直接再利用的產品維修、翻新，再來才是將塑膠、金屬等無法生物分解之材料回收製成新產品，這樣才能最有效地利用能、資源。</a:t>
            </a:r>
          </a:p>
          <a:p>
            <a:pPr marL="0" indent="0" fontAlgn="base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16832"/>
            <a:ext cx="1743273" cy="174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33" y="3660105"/>
            <a:ext cx="1845139" cy="184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生物循環與工業循環圖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395810" cy="4495800"/>
          </a:xfrm>
        </p:spPr>
      </p:pic>
      <p:sp>
        <p:nvSpPr>
          <p:cNvPr id="5" name="文字方塊 4"/>
          <p:cNvSpPr txBox="1"/>
          <p:nvPr/>
        </p:nvSpPr>
        <p:spPr>
          <a:xfrm>
            <a:off x="153010" y="1925216"/>
            <a:ext cx="800219" cy="30159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 smtClean="0"/>
              <a:t>生物循環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977862" y="1925216"/>
            <a:ext cx="800219" cy="30159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 smtClean="0"/>
              <a:t>工業循環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517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六大發展契機與商機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24042" y="1591308"/>
            <a:ext cx="5919958" cy="64462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200" b="1" dirty="0" smtClean="0"/>
              <a:t>重新</a:t>
            </a:r>
            <a:r>
              <a:rPr lang="zh-TW" altLang="en-US" sz="3200" b="1" dirty="0"/>
              <a:t>設計 </a:t>
            </a:r>
            <a:r>
              <a:rPr lang="en-US" altLang="zh-TW" sz="3200" b="1" dirty="0" err="1" smtClean="0"/>
              <a:t>ReDesign</a:t>
            </a:r>
            <a:endParaRPr lang="en-US" altLang="zh-TW" sz="3200" b="1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zh-TW" altLang="en-US" sz="3200" b="1" dirty="0" smtClean="0"/>
              <a:t>循環</a:t>
            </a:r>
            <a:r>
              <a:rPr lang="zh-TW" altLang="en-US" sz="3200" b="1" dirty="0"/>
              <a:t>加値 </a:t>
            </a:r>
            <a:r>
              <a:rPr lang="en-US" altLang="zh-TW" sz="3200" b="1" dirty="0"/>
              <a:t>Circular Processing</a:t>
            </a:r>
            <a:endParaRPr lang="en-US" altLang="zh-TW" sz="3200" dirty="0"/>
          </a:p>
          <a:p>
            <a:pPr marL="514350" indent="-514350" fontAlgn="base">
              <a:buFont typeface="+mj-lt"/>
              <a:buAutoNum type="arabicPeriod"/>
            </a:pPr>
            <a:r>
              <a:rPr lang="zh-TW" altLang="en-US" sz="3200" b="1" dirty="0" smtClean="0"/>
              <a:t>循環</a:t>
            </a:r>
            <a:r>
              <a:rPr lang="zh-TW" altLang="en-US" sz="3200" b="1" dirty="0"/>
              <a:t>農業 </a:t>
            </a:r>
            <a:r>
              <a:rPr lang="en-US" altLang="zh-TW" sz="3200" b="1" dirty="0"/>
              <a:t>Circular Agriculture</a:t>
            </a:r>
            <a:endParaRPr lang="en-US" altLang="zh-TW" sz="3200" dirty="0"/>
          </a:p>
          <a:p>
            <a:pPr marL="514350" indent="-514350" fontAlgn="base">
              <a:buFont typeface="+mj-lt"/>
              <a:buAutoNum type="arabicPeriod"/>
            </a:pPr>
            <a:r>
              <a:rPr lang="zh-TW" altLang="en-US" sz="3200" b="1" dirty="0" smtClean="0"/>
              <a:t>封閉循環 </a:t>
            </a:r>
            <a:r>
              <a:rPr lang="en-US" altLang="zh-TW" sz="3200" b="1" dirty="0" smtClean="0"/>
              <a:t>Closing the Loop</a:t>
            </a:r>
            <a:endParaRPr lang="en-US" altLang="zh-TW" sz="3200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zh-TW" altLang="en-US" sz="3200" b="1" dirty="0" smtClean="0"/>
              <a:t>合作 </a:t>
            </a:r>
            <a:r>
              <a:rPr lang="en-US" altLang="zh-TW" sz="3200" b="1" dirty="0"/>
              <a:t>Collaboration</a:t>
            </a:r>
            <a:endParaRPr lang="en-US" altLang="zh-TW" sz="3200" dirty="0"/>
          </a:p>
          <a:p>
            <a:pPr marL="514350" indent="-514350" fontAlgn="base">
              <a:buFont typeface="+mj-lt"/>
              <a:buAutoNum type="arabicPeriod"/>
            </a:pPr>
            <a:r>
              <a:rPr lang="zh-TW" altLang="en-US" sz="3200" b="1" dirty="0" smtClean="0"/>
              <a:t>創新</a:t>
            </a:r>
            <a:r>
              <a:rPr lang="zh-TW" altLang="en-US" sz="3200" b="1" dirty="0"/>
              <a:t>商業模式 </a:t>
            </a:r>
            <a:r>
              <a:rPr lang="en-US" altLang="zh-TW" sz="3200" b="1" dirty="0"/>
              <a:t>Innovative Business </a:t>
            </a:r>
            <a:r>
              <a:rPr lang="en-US" altLang="zh-TW" sz="3200" b="1" dirty="0" smtClean="0"/>
              <a:t>Model</a:t>
            </a:r>
            <a:endParaRPr lang="en-US" altLang="zh-TW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2" y="1772816"/>
            <a:ext cx="31051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3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b="1" dirty="0"/>
              <a:t>成功經驗引領台灣</a:t>
            </a:r>
            <a:r>
              <a:rPr lang="zh-TW" altLang="en-US" b="1" dirty="0" smtClean="0"/>
              <a:t>經濟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屏東豬場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zh-TW" altLang="en-US" dirty="0" smtClean="0"/>
              <a:t>養豬場</a:t>
            </a:r>
            <a:r>
              <a:rPr lang="zh-TW" altLang="en-US" dirty="0"/>
              <a:t>飄出的「豬屎味」或流出的「豬屎水</a:t>
            </a:r>
            <a:r>
              <a:rPr lang="zh-TW" altLang="en-US" dirty="0" smtClean="0"/>
              <a:t>」一向</a:t>
            </a:r>
            <a:r>
              <a:rPr lang="zh-TW" altLang="en-US" dirty="0"/>
              <a:t>讓周遭住家嫌惡不已，對環境形成污染。在養豬大縣的屏東，設有沼氣回收發電設施的養豬場，卻聞不到讓人噁心的豬屎味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457200" algn="just">
              <a:buNone/>
            </a:pPr>
            <a:r>
              <a:rPr lang="zh-TW" altLang="en-US" dirty="0" smtClean="0"/>
              <a:t> </a:t>
            </a:r>
            <a:r>
              <a:rPr lang="zh-TW" altLang="en-US" dirty="0"/>
              <a:t>而且這些豬隻排放的糞、尿，經過厭氧發酵後產出沼氣，可以回收沼氣轉換成再生能源，使得屏東成為台灣養豬業沼氣發電的成功典範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4800" b="1" dirty="0"/>
              <a:t>養豬也可以發電，是綠能、綠金產業的一環。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32177"/>
            <a:ext cx="1584945" cy="116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201" y="5796880"/>
            <a:ext cx="1225220" cy="90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0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b="1" dirty="0"/>
              <a:t>成功經驗引領台灣</a:t>
            </a:r>
            <a:r>
              <a:rPr lang="zh-TW" altLang="en-US" b="1" dirty="0" smtClean="0"/>
              <a:t>經濟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屏東</a:t>
            </a:r>
            <a:r>
              <a:rPr lang="zh-TW" altLang="en-US" b="1" dirty="0"/>
              <a:t>豬場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600199"/>
            <a:ext cx="8298504" cy="4216127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buNone/>
            </a:pPr>
            <a:r>
              <a:rPr lang="zh-TW" altLang="en-US" dirty="0"/>
              <a:t>屏東沼氣發電的經驗，把耗水、污染的養豬業升級成為循環經濟的主角之一。為了鼓勵全台更多豬農加入行列，農委會目前將優先針對飼豬五千頭以上的養豬場，提供輔導團隊、降低貸款利率、提高收購電價費率等資源，獎勵設置沼氣發電設備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457200" algn="just">
              <a:buNone/>
            </a:pPr>
            <a:r>
              <a:rPr lang="zh-TW" altLang="en-US" dirty="0" smtClean="0"/>
              <a:t>兩千</a:t>
            </a:r>
            <a:r>
              <a:rPr lang="zh-TW" altLang="en-US" dirty="0"/>
              <a:t>頭以下的小型養豬場，則持續輔導沼氣的收集，並將沼氣運至環保署與地方政府設置的區域沼氣中心進行回收利用。 </a:t>
            </a:r>
            <a:endParaRPr lang="en-US" altLang="zh-TW" dirty="0" smtClean="0"/>
          </a:p>
          <a:p>
            <a:pPr marL="0" indent="457200" algn="just">
              <a:buNone/>
            </a:pPr>
            <a:r>
              <a:rPr lang="zh-TW" altLang="en-US" dirty="0" smtClean="0"/>
              <a:t>農委會</a:t>
            </a:r>
            <a:r>
              <a:rPr lang="zh-TW" altLang="en-US" dirty="0"/>
              <a:t>的目標是沼氣發電躉售費率提高至一度五元後的一年，完成一百萬頭豬轉成綠能豬，把豬的糞尿廢棄物變成沼氣發電，不僅能減少畜牧業溫室氣體的排放，也促使台灣走向循環經濟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153025"/>
            <a:ext cx="1776412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29200"/>
            <a:ext cx="2230852" cy="143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8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191</TotalTime>
  <Words>1214</Words>
  <Application>Microsoft Office PowerPoint</Application>
  <PresentationFormat>如螢幕大小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中庸</vt:lpstr>
      <vt:lpstr>PowerPoint 簡報</vt:lpstr>
      <vt:lpstr>「零浪費」的循環經濟</vt:lpstr>
      <vt:lpstr>何謂循環經濟</vt:lpstr>
      <vt:lpstr>循環經濟不同於線性經濟！</vt:lpstr>
      <vt:lpstr>循環經濟的特色</vt:lpstr>
      <vt:lpstr>生物循環與工業循環圖</vt:lpstr>
      <vt:lpstr>六大發展契機與商機</vt:lpstr>
      <vt:lpstr>成功經驗引領台灣經濟-屏東豬場</vt:lpstr>
      <vt:lpstr>成功經驗引領台灣經濟-屏東豬場</vt:lpstr>
      <vt:lpstr>成功經驗引領台灣經濟-石安牧場</vt:lpstr>
      <vt:lpstr>成功經驗引領台灣經濟-台積電</vt:lpstr>
      <vt:lpstr>成功經驗引領台灣經濟-台積電</vt:lpstr>
      <vt:lpstr>結語</vt:lpstr>
      <vt:lpstr>參考資料</vt:lpstr>
    </vt:vector>
  </TitlesOfParts>
  <Company>FDZone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ox01ox01</dc:creator>
  <cp:lastModifiedBy>ox01ox01</cp:lastModifiedBy>
  <cp:revision>27</cp:revision>
  <dcterms:created xsi:type="dcterms:W3CDTF">2017-02-07T02:12:27Z</dcterms:created>
  <dcterms:modified xsi:type="dcterms:W3CDTF">2017-02-24T09:05:19Z</dcterms:modified>
</cp:coreProperties>
</file>