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62" r:id="rId4"/>
    <p:sldId id="263" r:id="rId5"/>
    <p:sldId id="260" r:id="rId6"/>
    <p:sldId id="266" r:id="rId7"/>
    <p:sldId id="267" r:id="rId8"/>
    <p:sldId id="265" r:id="rId9"/>
    <p:sldId id="274" r:id="rId10"/>
    <p:sldId id="268" r:id="rId11"/>
    <p:sldId id="269" r:id="rId12"/>
    <p:sldId id="275" r:id="rId13"/>
    <p:sldId id="273" r:id="rId14"/>
    <p:sldId id="270" r:id="rId15"/>
    <p:sldId id="272" r:id="rId16"/>
    <p:sldId id="271" r:id="rId17"/>
    <p:sldId id="261" r:id="rId18"/>
    <p:sldId id="258" r:id="rId1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5" autoAdjust="0"/>
    <p:restoredTop sz="94664" autoAdjust="0"/>
  </p:normalViewPr>
  <p:slideViewPr>
    <p:cSldViewPr>
      <p:cViewPr varScale="1">
        <p:scale>
          <a:sx n="109" d="100"/>
          <a:sy n="109" d="100"/>
        </p:scale>
        <p:origin x="-166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7" d="100"/>
          <a:sy n="87" d="100"/>
        </p:scale>
        <p:origin x="-37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757E97-B09A-43C7-AB1A-BEEC2CC3866D}" type="doc">
      <dgm:prSet loTypeId="urn:microsoft.com/office/officeart/2005/8/layout/radial4" loCatId="relationship" qsTypeId="urn:microsoft.com/office/officeart/2005/8/quickstyle/simple1" qsCatId="simple" csTypeId="urn:microsoft.com/office/officeart/2005/8/colors/accent6_2" csCatId="accent6" phldr="1"/>
      <dgm:spPr/>
      <dgm:t>
        <a:bodyPr/>
        <a:lstStyle/>
        <a:p>
          <a:endParaRPr lang="zh-TW" altLang="en-US"/>
        </a:p>
      </dgm:t>
    </dgm:pt>
    <dgm:pt modelId="{B7885CE6-6DED-452F-9E1A-88E9DF0D637B}">
      <dgm:prSet phldrT="[文字]"/>
      <dgm:spPr/>
      <dgm:t>
        <a:bodyPr/>
        <a:lstStyle/>
        <a:p>
          <a:r>
            <a:rPr lang="zh-TW" altLang="en-US" dirty="0" smtClean="0"/>
            <a:t>賞櫻遊覽車事故</a:t>
          </a:r>
          <a:endParaRPr lang="zh-TW" altLang="en-US" dirty="0"/>
        </a:p>
      </dgm:t>
    </dgm:pt>
    <dgm:pt modelId="{20F0C313-9146-4EA0-85AF-176542008A55}" type="parTrans" cxnId="{6C2C6718-B4EF-45D6-81D4-585320EE0C7D}">
      <dgm:prSet/>
      <dgm:spPr/>
      <dgm:t>
        <a:bodyPr/>
        <a:lstStyle/>
        <a:p>
          <a:endParaRPr lang="zh-TW" altLang="en-US"/>
        </a:p>
      </dgm:t>
    </dgm:pt>
    <dgm:pt modelId="{3A61EDF4-8C79-4976-9E19-2122D5A6246F}" type="sibTrans" cxnId="{6C2C6718-B4EF-45D6-81D4-585320EE0C7D}">
      <dgm:prSet/>
      <dgm:spPr/>
      <dgm:t>
        <a:bodyPr/>
        <a:lstStyle/>
        <a:p>
          <a:endParaRPr lang="zh-TW" altLang="en-US"/>
        </a:p>
      </dgm:t>
    </dgm:pt>
    <dgm:pt modelId="{2C43ABD4-0000-414C-A566-92223C5268F7}">
      <dgm:prSet phldrT="[文字]" custT="1"/>
      <dgm:spPr/>
      <dgm:t>
        <a:bodyPr/>
        <a:lstStyle/>
        <a:p>
          <a:r>
            <a:rPr lang="zh-TW" altLang="en-US" sz="3400" dirty="0" smtClean="0"/>
            <a:t>拼裝車</a:t>
          </a:r>
          <a:endParaRPr lang="zh-TW" altLang="en-US" sz="3400" dirty="0"/>
        </a:p>
      </dgm:t>
    </dgm:pt>
    <dgm:pt modelId="{EEDB2403-425C-4B62-A60C-85178D1F916C}" type="parTrans" cxnId="{DDD9F83E-6E1C-4408-B3C3-E874B0B2C1D6}">
      <dgm:prSet/>
      <dgm:spPr/>
      <dgm:t>
        <a:bodyPr/>
        <a:lstStyle/>
        <a:p>
          <a:endParaRPr lang="zh-TW" altLang="en-US"/>
        </a:p>
      </dgm:t>
    </dgm:pt>
    <dgm:pt modelId="{6E7CD2C6-8FE6-424D-9996-D6092352B374}" type="sibTrans" cxnId="{DDD9F83E-6E1C-4408-B3C3-E874B0B2C1D6}">
      <dgm:prSet/>
      <dgm:spPr/>
      <dgm:t>
        <a:bodyPr/>
        <a:lstStyle/>
        <a:p>
          <a:endParaRPr lang="zh-TW" altLang="en-US"/>
        </a:p>
      </dgm:t>
    </dgm:pt>
    <dgm:pt modelId="{6C5E4AE8-5C83-427F-A5D4-B6616B69BE14}">
      <dgm:prSet phldrT="[文字]" custT="1"/>
      <dgm:spPr/>
      <dgm:t>
        <a:bodyPr/>
        <a:lstStyle/>
        <a:p>
          <a:r>
            <a:rPr lang="zh-TW" altLang="en-US" sz="3400" dirty="0" smtClean="0"/>
            <a:t>司機</a:t>
          </a:r>
          <a:endParaRPr lang="zh-TW" altLang="en-US" sz="3400" dirty="0"/>
        </a:p>
      </dgm:t>
    </dgm:pt>
    <dgm:pt modelId="{4EFDE823-3F37-404B-9C27-3F5EFCDEDB68}" type="parTrans" cxnId="{E83CE815-BA07-451D-9364-CD630B92E530}">
      <dgm:prSet/>
      <dgm:spPr/>
      <dgm:t>
        <a:bodyPr/>
        <a:lstStyle/>
        <a:p>
          <a:endParaRPr lang="zh-TW" altLang="en-US"/>
        </a:p>
      </dgm:t>
    </dgm:pt>
    <dgm:pt modelId="{C5CD9EE9-DB5B-4762-869C-5FB1A597D0C8}" type="sibTrans" cxnId="{E83CE815-BA07-451D-9364-CD630B92E530}">
      <dgm:prSet/>
      <dgm:spPr/>
      <dgm:t>
        <a:bodyPr/>
        <a:lstStyle/>
        <a:p>
          <a:endParaRPr lang="zh-TW" altLang="en-US"/>
        </a:p>
      </dgm:t>
    </dgm:pt>
    <dgm:pt modelId="{F326C824-94E3-4BBE-AE2E-6F7C20C9610B}">
      <dgm:prSet phldrT="[文字]" custT="1"/>
      <dgm:spPr/>
      <dgm:t>
        <a:bodyPr/>
        <a:lstStyle/>
        <a:p>
          <a:r>
            <a:rPr lang="zh-TW" altLang="en-US" sz="3400" dirty="0" smtClean="0"/>
            <a:t>制度</a:t>
          </a:r>
          <a:endParaRPr lang="zh-TW" altLang="en-US" sz="3400" dirty="0"/>
        </a:p>
      </dgm:t>
    </dgm:pt>
    <dgm:pt modelId="{275EDD80-1AEA-40DF-92ED-E416A4BF142E}" type="parTrans" cxnId="{7FB5F5E6-BEF2-4BC4-BA8D-3C24EB0668BB}">
      <dgm:prSet/>
      <dgm:spPr/>
      <dgm:t>
        <a:bodyPr/>
        <a:lstStyle/>
        <a:p>
          <a:endParaRPr lang="zh-TW" altLang="en-US"/>
        </a:p>
      </dgm:t>
    </dgm:pt>
    <dgm:pt modelId="{4BC10E6D-ADC4-44E7-B32E-EFF98936696C}" type="sibTrans" cxnId="{7FB5F5E6-BEF2-4BC4-BA8D-3C24EB0668BB}">
      <dgm:prSet/>
      <dgm:spPr/>
      <dgm:t>
        <a:bodyPr/>
        <a:lstStyle/>
        <a:p>
          <a:endParaRPr lang="zh-TW" altLang="en-US"/>
        </a:p>
      </dgm:t>
    </dgm:pt>
    <dgm:pt modelId="{5F2233D1-39E9-4D1E-9969-D2436BA630CF}" type="pres">
      <dgm:prSet presAssocID="{42757E97-B09A-43C7-AB1A-BEEC2CC3866D}" presName="cycle" presStyleCnt="0">
        <dgm:presLayoutVars>
          <dgm:chMax val="1"/>
          <dgm:dir/>
          <dgm:animLvl val="ctr"/>
          <dgm:resizeHandles val="exact"/>
        </dgm:presLayoutVars>
      </dgm:prSet>
      <dgm:spPr/>
      <dgm:t>
        <a:bodyPr/>
        <a:lstStyle/>
        <a:p>
          <a:endParaRPr lang="zh-TW" altLang="en-US"/>
        </a:p>
      </dgm:t>
    </dgm:pt>
    <dgm:pt modelId="{68D4D9B9-BDD1-45D5-ABC1-D080FB1969D9}" type="pres">
      <dgm:prSet presAssocID="{B7885CE6-6DED-452F-9E1A-88E9DF0D637B}" presName="centerShape" presStyleLbl="node0" presStyleIdx="0" presStyleCnt="1"/>
      <dgm:spPr/>
      <dgm:t>
        <a:bodyPr/>
        <a:lstStyle/>
        <a:p>
          <a:endParaRPr lang="zh-TW" altLang="en-US"/>
        </a:p>
      </dgm:t>
    </dgm:pt>
    <dgm:pt modelId="{DEDE1706-9DED-4F39-8DC4-84EF6F375BA5}" type="pres">
      <dgm:prSet presAssocID="{EEDB2403-425C-4B62-A60C-85178D1F916C}" presName="parTrans" presStyleLbl="bgSibTrans2D1" presStyleIdx="0" presStyleCnt="3"/>
      <dgm:spPr/>
      <dgm:t>
        <a:bodyPr/>
        <a:lstStyle/>
        <a:p>
          <a:endParaRPr lang="zh-TW" altLang="en-US"/>
        </a:p>
      </dgm:t>
    </dgm:pt>
    <dgm:pt modelId="{B20D1BE3-8BFF-45DB-B66B-BB7F14342282}" type="pres">
      <dgm:prSet presAssocID="{2C43ABD4-0000-414C-A566-92223C5268F7}" presName="node" presStyleLbl="node1" presStyleIdx="0" presStyleCnt="3">
        <dgm:presLayoutVars>
          <dgm:bulletEnabled val="1"/>
        </dgm:presLayoutVars>
      </dgm:prSet>
      <dgm:spPr/>
      <dgm:t>
        <a:bodyPr/>
        <a:lstStyle/>
        <a:p>
          <a:endParaRPr lang="zh-TW" altLang="en-US"/>
        </a:p>
      </dgm:t>
    </dgm:pt>
    <dgm:pt modelId="{B0ADB33A-189A-4342-BDCD-E0CF0B720ED1}" type="pres">
      <dgm:prSet presAssocID="{4EFDE823-3F37-404B-9C27-3F5EFCDEDB68}" presName="parTrans" presStyleLbl="bgSibTrans2D1" presStyleIdx="1" presStyleCnt="3"/>
      <dgm:spPr/>
      <dgm:t>
        <a:bodyPr/>
        <a:lstStyle/>
        <a:p>
          <a:endParaRPr lang="zh-TW" altLang="en-US"/>
        </a:p>
      </dgm:t>
    </dgm:pt>
    <dgm:pt modelId="{CC2BA0C3-E74B-4857-82A9-A9F5DE17291C}" type="pres">
      <dgm:prSet presAssocID="{6C5E4AE8-5C83-427F-A5D4-B6616B69BE14}" presName="node" presStyleLbl="node1" presStyleIdx="1" presStyleCnt="3">
        <dgm:presLayoutVars>
          <dgm:bulletEnabled val="1"/>
        </dgm:presLayoutVars>
      </dgm:prSet>
      <dgm:spPr/>
      <dgm:t>
        <a:bodyPr/>
        <a:lstStyle/>
        <a:p>
          <a:endParaRPr lang="zh-TW" altLang="en-US"/>
        </a:p>
      </dgm:t>
    </dgm:pt>
    <dgm:pt modelId="{BC2B39C0-58D2-4C76-9787-76470062DFCF}" type="pres">
      <dgm:prSet presAssocID="{275EDD80-1AEA-40DF-92ED-E416A4BF142E}" presName="parTrans" presStyleLbl="bgSibTrans2D1" presStyleIdx="2" presStyleCnt="3"/>
      <dgm:spPr/>
      <dgm:t>
        <a:bodyPr/>
        <a:lstStyle/>
        <a:p>
          <a:endParaRPr lang="zh-TW" altLang="en-US"/>
        </a:p>
      </dgm:t>
    </dgm:pt>
    <dgm:pt modelId="{1CD66F89-8B2C-4AB0-B4E8-FEEAC414B055}" type="pres">
      <dgm:prSet presAssocID="{F326C824-94E3-4BBE-AE2E-6F7C20C9610B}" presName="node" presStyleLbl="node1" presStyleIdx="2" presStyleCnt="3">
        <dgm:presLayoutVars>
          <dgm:bulletEnabled val="1"/>
        </dgm:presLayoutVars>
      </dgm:prSet>
      <dgm:spPr/>
      <dgm:t>
        <a:bodyPr/>
        <a:lstStyle/>
        <a:p>
          <a:endParaRPr lang="zh-TW" altLang="en-US"/>
        </a:p>
      </dgm:t>
    </dgm:pt>
  </dgm:ptLst>
  <dgm:cxnLst>
    <dgm:cxn modelId="{5D52BF48-541E-4079-B1EA-C0282F558CFB}" type="presOf" srcId="{42757E97-B09A-43C7-AB1A-BEEC2CC3866D}" destId="{5F2233D1-39E9-4D1E-9969-D2436BA630CF}" srcOrd="0" destOrd="0" presId="urn:microsoft.com/office/officeart/2005/8/layout/radial4"/>
    <dgm:cxn modelId="{A623ED21-4E4C-44EC-AC8A-3081A69CB39A}" type="presOf" srcId="{F326C824-94E3-4BBE-AE2E-6F7C20C9610B}" destId="{1CD66F89-8B2C-4AB0-B4E8-FEEAC414B055}" srcOrd="0" destOrd="0" presId="urn:microsoft.com/office/officeart/2005/8/layout/radial4"/>
    <dgm:cxn modelId="{E83CE815-BA07-451D-9364-CD630B92E530}" srcId="{B7885CE6-6DED-452F-9E1A-88E9DF0D637B}" destId="{6C5E4AE8-5C83-427F-A5D4-B6616B69BE14}" srcOrd="1" destOrd="0" parTransId="{4EFDE823-3F37-404B-9C27-3F5EFCDEDB68}" sibTransId="{C5CD9EE9-DB5B-4762-869C-5FB1A597D0C8}"/>
    <dgm:cxn modelId="{929983B4-4D29-4813-B0DB-80B1F2173023}" type="presOf" srcId="{275EDD80-1AEA-40DF-92ED-E416A4BF142E}" destId="{BC2B39C0-58D2-4C76-9787-76470062DFCF}" srcOrd="0" destOrd="0" presId="urn:microsoft.com/office/officeart/2005/8/layout/radial4"/>
    <dgm:cxn modelId="{7FB5F5E6-BEF2-4BC4-BA8D-3C24EB0668BB}" srcId="{B7885CE6-6DED-452F-9E1A-88E9DF0D637B}" destId="{F326C824-94E3-4BBE-AE2E-6F7C20C9610B}" srcOrd="2" destOrd="0" parTransId="{275EDD80-1AEA-40DF-92ED-E416A4BF142E}" sibTransId="{4BC10E6D-ADC4-44E7-B32E-EFF98936696C}"/>
    <dgm:cxn modelId="{EE61772A-62BC-4D1B-BE24-AC6E3E8E271D}" type="presOf" srcId="{4EFDE823-3F37-404B-9C27-3F5EFCDEDB68}" destId="{B0ADB33A-189A-4342-BDCD-E0CF0B720ED1}" srcOrd="0" destOrd="0" presId="urn:microsoft.com/office/officeart/2005/8/layout/radial4"/>
    <dgm:cxn modelId="{4B41B3C0-781B-4C9F-B5FE-CF976491A863}" type="presOf" srcId="{6C5E4AE8-5C83-427F-A5D4-B6616B69BE14}" destId="{CC2BA0C3-E74B-4857-82A9-A9F5DE17291C}" srcOrd="0" destOrd="0" presId="urn:microsoft.com/office/officeart/2005/8/layout/radial4"/>
    <dgm:cxn modelId="{D16373C1-3988-4EF1-A276-A8629F352AE5}" type="presOf" srcId="{2C43ABD4-0000-414C-A566-92223C5268F7}" destId="{B20D1BE3-8BFF-45DB-B66B-BB7F14342282}" srcOrd="0" destOrd="0" presId="urn:microsoft.com/office/officeart/2005/8/layout/radial4"/>
    <dgm:cxn modelId="{1B05EF08-CB13-43A5-A673-63BB43878F3D}" type="presOf" srcId="{B7885CE6-6DED-452F-9E1A-88E9DF0D637B}" destId="{68D4D9B9-BDD1-45D5-ABC1-D080FB1969D9}" srcOrd="0" destOrd="0" presId="urn:microsoft.com/office/officeart/2005/8/layout/radial4"/>
    <dgm:cxn modelId="{B17BCC18-EE72-4344-85FB-55F815670006}" type="presOf" srcId="{EEDB2403-425C-4B62-A60C-85178D1F916C}" destId="{DEDE1706-9DED-4F39-8DC4-84EF6F375BA5}" srcOrd="0" destOrd="0" presId="urn:microsoft.com/office/officeart/2005/8/layout/radial4"/>
    <dgm:cxn modelId="{6C2C6718-B4EF-45D6-81D4-585320EE0C7D}" srcId="{42757E97-B09A-43C7-AB1A-BEEC2CC3866D}" destId="{B7885CE6-6DED-452F-9E1A-88E9DF0D637B}" srcOrd="0" destOrd="0" parTransId="{20F0C313-9146-4EA0-85AF-176542008A55}" sibTransId="{3A61EDF4-8C79-4976-9E19-2122D5A6246F}"/>
    <dgm:cxn modelId="{DDD9F83E-6E1C-4408-B3C3-E874B0B2C1D6}" srcId="{B7885CE6-6DED-452F-9E1A-88E9DF0D637B}" destId="{2C43ABD4-0000-414C-A566-92223C5268F7}" srcOrd="0" destOrd="0" parTransId="{EEDB2403-425C-4B62-A60C-85178D1F916C}" sibTransId="{6E7CD2C6-8FE6-424D-9996-D6092352B374}"/>
    <dgm:cxn modelId="{2452DC0A-78B0-4153-958F-27AFA7A1A78C}" type="presParOf" srcId="{5F2233D1-39E9-4D1E-9969-D2436BA630CF}" destId="{68D4D9B9-BDD1-45D5-ABC1-D080FB1969D9}" srcOrd="0" destOrd="0" presId="urn:microsoft.com/office/officeart/2005/8/layout/radial4"/>
    <dgm:cxn modelId="{03C106AB-EB3E-4107-AD79-750F3D728E24}" type="presParOf" srcId="{5F2233D1-39E9-4D1E-9969-D2436BA630CF}" destId="{DEDE1706-9DED-4F39-8DC4-84EF6F375BA5}" srcOrd="1" destOrd="0" presId="urn:microsoft.com/office/officeart/2005/8/layout/radial4"/>
    <dgm:cxn modelId="{42B3CEC3-F1E5-438A-B52A-6B7E70FCFABA}" type="presParOf" srcId="{5F2233D1-39E9-4D1E-9969-D2436BA630CF}" destId="{B20D1BE3-8BFF-45DB-B66B-BB7F14342282}" srcOrd="2" destOrd="0" presId="urn:microsoft.com/office/officeart/2005/8/layout/radial4"/>
    <dgm:cxn modelId="{383D6E4A-9C28-49FA-8FF8-AFE84AE9317C}" type="presParOf" srcId="{5F2233D1-39E9-4D1E-9969-D2436BA630CF}" destId="{B0ADB33A-189A-4342-BDCD-E0CF0B720ED1}" srcOrd="3" destOrd="0" presId="urn:microsoft.com/office/officeart/2005/8/layout/radial4"/>
    <dgm:cxn modelId="{9EE63418-FDFD-49D0-B17F-5FCD46AB2F15}" type="presParOf" srcId="{5F2233D1-39E9-4D1E-9969-D2436BA630CF}" destId="{CC2BA0C3-E74B-4857-82A9-A9F5DE17291C}" srcOrd="4" destOrd="0" presId="urn:microsoft.com/office/officeart/2005/8/layout/radial4"/>
    <dgm:cxn modelId="{70C060F9-22B8-43B7-B0EE-DAF2BBC05D3C}" type="presParOf" srcId="{5F2233D1-39E9-4D1E-9969-D2436BA630CF}" destId="{BC2B39C0-58D2-4C76-9787-76470062DFCF}" srcOrd="5" destOrd="0" presId="urn:microsoft.com/office/officeart/2005/8/layout/radial4"/>
    <dgm:cxn modelId="{1648DAD8-D841-447C-AA53-3E0E5F47124F}" type="presParOf" srcId="{5F2233D1-39E9-4D1E-9969-D2436BA630CF}" destId="{1CD66F89-8B2C-4AB0-B4E8-FEEAC414B055}"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5ABA36-EAE0-4587-A531-03C5E400295A}" type="doc">
      <dgm:prSet loTypeId="urn:microsoft.com/office/officeart/2005/8/layout/hProcess9" loCatId="process" qsTypeId="urn:microsoft.com/office/officeart/2005/8/quickstyle/simple2" qsCatId="simple" csTypeId="urn:microsoft.com/office/officeart/2005/8/colors/accent2_1" csCatId="accent2" phldr="1"/>
      <dgm:spPr/>
    </dgm:pt>
    <dgm:pt modelId="{3C62F014-C1EA-42D3-903A-5D422755FF22}">
      <dgm:prSet phldrT="[文字]" custT="1"/>
      <dgm:spPr/>
      <dgm:t>
        <a:bodyPr/>
        <a:lstStyle/>
        <a:p>
          <a:r>
            <a:rPr lang="zh-TW" altLang="en-US" sz="2400" dirty="0" smtClean="0">
              <a:latin typeface="文鼎圓體L" pitchFamily="34" charset="-120"/>
              <a:ea typeface="文鼎圓體L" pitchFamily="34" charset="-120"/>
            </a:rPr>
            <a:t>國外進口底盤</a:t>
          </a:r>
          <a:endParaRPr lang="zh-TW" altLang="en-US" sz="2400" dirty="0">
            <a:latin typeface="文鼎圓體L" pitchFamily="34" charset="-120"/>
            <a:ea typeface="文鼎圓體L" pitchFamily="34" charset="-120"/>
          </a:endParaRPr>
        </a:p>
      </dgm:t>
    </dgm:pt>
    <dgm:pt modelId="{76272B7D-A762-4BB4-B734-03E21B5DF09F}" type="parTrans" cxnId="{7AF2058D-7176-4DA1-A933-2F5ED3EE54FF}">
      <dgm:prSet/>
      <dgm:spPr/>
      <dgm:t>
        <a:bodyPr/>
        <a:lstStyle/>
        <a:p>
          <a:endParaRPr lang="zh-TW" altLang="en-US"/>
        </a:p>
      </dgm:t>
    </dgm:pt>
    <dgm:pt modelId="{5C3AAB27-8F0E-4E17-B554-85A82A33C038}" type="sibTrans" cxnId="{7AF2058D-7176-4DA1-A933-2F5ED3EE54FF}">
      <dgm:prSet/>
      <dgm:spPr/>
      <dgm:t>
        <a:bodyPr/>
        <a:lstStyle/>
        <a:p>
          <a:endParaRPr lang="zh-TW" altLang="en-US"/>
        </a:p>
      </dgm:t>
    </dgm:pt>
    <dgm:pt modelId="{B1B8CEC9-06D2-4FD2-9EEF-A0894D65C9E5}">
      <dgm:prSet phldrT="[文字]" custT="1"/>
      <dgm:spPr/>
      <dgm:t>
        <a:bodyPr/>
        <a:lstStyle/>
        <a:p>
          <a:r>
            <a:rPr lang="zh-TW" altLang="en-US" sz="2400" dirty="0" smtClean="0">
              <a:latin typeface="文鼎圓體L" pitchFamily="34" charset="-120"/>
              <a:ea typeface="文鼎圓體L" pitchFamily="34" charset="-120"/>
            </a:rPr>
            <a:t>在台打造車身</a:t>
          </a:r>
          <a:endParaRPr lang="zh-TW" altLang="en-US" sz="2400" dirty="0">
            <a:latin typeface="文鼎圓體L" pitchFamily="34" charset="-120"/>
            <a:ea typeface="文鼎圓體L" pitchFamily="34" charset="-120"/>
          </a:endParaRPr>
        </a:p>
      </dgm:t>
    </dgm:pt>
    <dgm:pt modelId="{997F41B8-ECFD-49A8-965F-F135E5D55FF3}" type="parTrans" cxnId="{05E7B875-832A-499B-9F06-D1129E32D9AB}">
      <dgm:prSet/>
      <dgm:spPr/>
      <dgm:t>
        <a:bodyPr/>
        <a:lstStyle/>
        <a:p>
          <a:endParaRPr lang="zh-TW" altLang="en-US"/>
        </a:p>
      </dgm:t>
    </dgm:pt>
    <dgm:pt modelId="{9F50E006-4897-47C2-8E17-20FE4E0AAA31}" type="sibTrans" cxnId="{05E7B875-832A-499B-9F06-D1129E32D9AB}">
      <dgm:prSet/>
      <dgm:spPr/>
      <dgm:t>
        <a:bodyPr/>
        <a:lstStyle/>
        <a:p>
          <a:endParaRPr lang="zh-TW" altLang="en-US"/>
        </a:p>
      </dgm:t>
    </dgm:pt>
    <dgm:pt modelId="{EE16621F-C54D-479B-B920-C055D38CDF15}">
      <dgm:prSet phldrT="[文字]" custT="1"/>
      <dgm:spPr/>
      <dgm:t>
        <a:bodyPr/>
        <a:lstStyle/>
        <a:p>
          <a:r>
            <a:rPr lang="zh-TW" altLang="en-US" sz="2400" dirty="0" smtClean="0">
              <a:latin typeface="文鼎圓體L" pitchFamily="34" charset="-120"/>
              <a:ea typeface="文鼎圓體L" pitchFamily="34" charset="-120"/>
            </a:rPr>
            <a:t>車安中心認證</a:t>
          </a:r>
          <a:endParaRPr lang="zh-TW" altLang="en-US" sz="2400" dirty="0">
            <a:latin typeface="文鼎圓體L" pitchFamily="34" charset="-120"/>
            <a:ea typeface="文鼎圓體L" pitchFamily="34" charset="-120"/>
          </a:endParaRPr>
        </a:p>
      </dgm:t>
    </dgm:pt>
    <dgm:pt modelId="{D8C76CF4-7110-4D0A-9E50-00860078FC3D}" type="parTrans" cxnId="{D5786C15-9AD0-4959-AF6F-8A420F2C8D8D}">
      <dgm:prSet/>
      <dgm:spPr/>
      <dgm:t>
        <a:bodyPr/>
        <a:lstStyle/>
        <a:p>
          <a:endParaRPr lang="zh-TW" altLang="en-US"/>
        </a:p>
      </dgm:t>
    </dgm:pt>
    <dgm:pt modelId="{B29C577E-D471-49FC-89B9-BEB0C489C562}" type="sibTrans" cxnId="{D5786C15-9AD0-4959-AF6F-8A420F2C8D8D}">
      <dgm:prSet/>
      <dgm:spPr/>
      <dgm:t>
        <a:bodyPr/>
        <a:lstStyle/>
        <a:p>
          <a:endParaRPr lang="zh-TW" altLang="en-US"/>
        </a:p>
      </dgm:t>
    </dgm:pt>
    <dgm:pt modelId="{8DF0FD80-27AC-4665-B4F2-FEB086BE0AB5}" type="pres">
      <dgm:prSet presAssocID="{CC5ABA36-EAE0-4587-A531-03C5E400295A}" presName="CompostProcess" presStyleCnt="0">
        <dgm:presLayoutVars>
          <dgm:dir/>
          <dgm:resizeHandles val="exact"/>
        </dgm:presLayoutVars>
      </dgm:prSet>
      <dgm:spPr/>
    </dgm:pt>
    <dgm:pt modelId="{CB49B303-CA0A-4996-9F68-DC775A63C97D}" type="pres">
      <dgm:prSet presAssocID="{CC5ABA36-EAE0-4587-A531-03C5E400295A}" presName="arrow" presStyleLbl="bgShp" presStyleIdx="0" presStyleCnt="1"/>
      <dgm:spPr/>
    </dgm:pt>
    <dgm:pt modelId="{85E1BE66-3610-4DAC-B5B7-44ECCF569098}" type="pres">
      <dgm:prSet presAssocID="{CC5ABA36-EAE0-4587-A531-03C5E400295A}" presName="linearProcess" presStyleCnt="0"/>
      <dgm:spPr/>
    </dgm:pt>
    <dgm:pt modelId="{DBF0DB5C-23FE-45DD-96BF-84D5AF9ADB60}" type="pres">
      <dgm:prSet presAssocID="{3C62F014-C1EA-42D3-903A-5D422755FF22}" presName="textNode" presStyleLbl="node1" presStyleIdx="0" presStyleCnt="3">
        <dgm:presLayoutVars>
          <dgm:bulletEnabled val="1"/>
        </dgm:presLayoutVars>
      </dgm:prSet>
      <dgm:spPr/>
      <dgm:t>
        <a:bodyPr/>
        <a:lstStyle/>
        <a:p>
          <a:endParaRPr lang="zh-TW" altLang="en-US"/>
        </a:p>
      </dgm:t>
    </dgm:pt>
    <dgm:pt modelId="{779ADECB-D9F7-443A-ABC5-6BAAB1DE1747}" type="pres">
      <dgm:prSet presAssocID="{5C3AAB27-8F0E-4E17-B554-85A82A33C038}" presName="sibTrans" presStyleCnt="0"/>
      <dgm:spPr/>
    </dgm:pt>
    <dgm:pt modelId="{BB0CA354-98F4-4341-A36C-01A9F8369F52}" type="pres">
      <dgm:prSet presAssocID="{B1B8CEC9-06D2-4FD2-9EEF-A0894D65C9E5}" presName="textNode" presStyleLbl="node1" presStyleIdx="1" presStyleCnt="3">
        <dgm:presLayoutVars>
          <dgm:bulletEnabled val="1"/>
        </dgm:presLayoutVars>
      </dgm:prSet>
      <dgm:spPr/>
      <dgm:t>
        <a:bodyPr/>
        <a:lstStyle/>
        <a:p>
          <a:endParaRPr lang="zh-TW" altLang="en-US"/>
        </a:p>
      </dgm:t>
    </dgm:pt>
    <dgm:pt modelId="{7B3376A9-4898-4578-9A5F-7A3AD2E18737}" type="pres">
      <dgm:prSet presAssocID="{9F50E006-4897-47C2-8E17-20FE4E0AAA31}" presName="sibTrans" presStyleCnt="0"/>
      <dgm:spPr/>
    </dgm:pt>
    <dgm:pt modelId="{A48A4116-7E03-451D-A1EB-8CAAB6F7198D}" type="pres">
      <dgm:prSet presAssocID="{EE16621F-C54D-479B-B920-C055D38CDF15}" presName="textNode" presStyleLbl="node1" presStyleIdx="2" presStyleCnt="3">
        <dgm:presLayoutVars>
          <dgm:bulletEnabled val="1"/>
        </dgm:presLayoutVars>
      </dgm:prSet>
      <dgm:spPr/>
      <dgm:t>
        <a:bodyPr/>
        <a:lstStyle/>
        <a:p>
          <a:endParaRPr lang="zh-TW" altLang="en-US"/>
        </a:p>
      </dgm:t>
    </dgm:pt>
  </dgm:ptLst>
  <dgm:cxnLst>
    <dgm:cxn modelId="{8C37A877-FD7F-470D-9203-D21D173709FD}" type="presOf" srcId="{B1B8CEC9-06D2-4FD2-9EEF-A0894D65C9E5}" destId="{BB0CA354-98F4-4341-A36C-01A9F8369F52}" srcOrd="0" destOrd="0" presId="urn:microsoft.com/office/officeart/2005/8/layout/hProcess9"/>
    <dgm:cxn modelId="{D5786C15-9AD0-4959-AF6F-8A420F2C8D8D}" srcId="{CC5ABA36-EAE0-4587-A531-03C5E400295A}" destId="{EE16621F-C54D-479B-B920-C055D38CDF15}" srcOrd="2" destOrd="0" parTransId="{D8C76CF4-7110-4D0A-9E50-00860078FC3D}" sibTransId="{B29C577E-D471-49FC-89B9-BEB0C489C562}"/>
    <dgm:cxn modelId="{D75B32DA-BD5A-434D-B8D7-CA4F4CC25AC3}" type="presOf" srcId="{3C62F014-C1EA-42D3-903A-5D422755FF22}" destId="{DBF0DB5C-23FE-45DD-96BF-84D5AF9ADB60}" srcOrd="0" destOrd="0" presId="urn:microsoft.com/office/officeart/2005/8/layout/hProcess9"/>
    <dgm:cxn modelId="{7AF2058D-7176-4DA1-A933-2F5ED3EE54FF}" srcId="{CC5ABA36-EAE0-4587-A531-03C5E400295A}" destId="{3C62F014-C1EA-42D3-903A-5D422755FF22}" srcOrd="0" destOrd="0" parTransId="{76272B7D-A762-4BB4-B734-03E21B5DF09F}" sibTransId="{5C3AAB27-8F0E-4E17-B554-85A82A33C038}"/>
    <dgm:cxn modelId="{4409AA81-A31E-40B4-A4D5-F1C307DAE114}" type="presOf" srcId="{CC5ABA36-EAE0-4587-A531-03C5E400295A}" destId="{8DF0FD80-27AC-4665-B4F2-FEB086BE0AB5}" srcOrd="0" destOrd="0" presId="urn:microsoft.com/office/officeart/2005/8/layout/hProcess9"/>
    <dgm:cxn modelId="{05E7B875-832A-499B-9F06-D1129E32D9AB}" srcId="{CC5ABA36-EAE0-4587-A531-03C5E400295A}" destId="{B1B8CEC9-06D2-4FD2-9EEF-A0894D65C9E5}" srcOrd="1" destOrd="0" parTransId="{997F41B8-ECFD-49A8-965F-F135E5D55FF3}" sibTransId="{9F50E006-4897-47C2-8E17-20FE4E0AAA31}"/>
    <dgm:cxn modelId="{9F27C821-8D57-495D-832F-A1FDBABB3AFD}" type="presOf" srcId="{EE16621F-C54D-479B-B920-C055D38CDF15}" destId="{A48A4116-7E03-451D-A1EB-8CAAB6F7198D}" srcOrd="0" destOrd="0" presId="urn:microsoft.com/office/officeart/2005/8/layout/hProcess9"/>
    <dgm:cxn modelId="{760C7039-94CA-416C-8DFE-8B848A8CC234}" type="presParOf" srcId="{8DF0FD80-27AC-4665-B4F2-FEB086BE0AB5}" destId="{CB49B303-CA0A-4996-9F68-DC775A63C97D}" srcOrd="0" destOrd="0" presId="urn:microsoft.com/office/officeart/2005/8/layout/hProcess9"/>
    <dgm:cxn modelId="{0EF64B0D-7410-47B2-9072-B888A96E7787}" type="presParOf" srcId="{8DF0FD80-27AC-4665-B4F2-FEB086BE0AB5}" destId="{85E1BE66-3610-4DAC-B5B7-44ECCF569098}" srcOrd="1" destOrd="0" presId="urn:microsoft.com/office/officeart/2005/8/layout/hProcess9"/>
    <dgm:cxn modelId="{25797076-D1C1-48C0-99D9-EFBCE85C9133}" type="presParOf" srcId="{85E1BE66-3610-4DAC-B5B7-44ECCF569098}" destId="{DBF0DB5C-23FE-45DD-96BF-84D5AF9ADB60}" srcOrd="0" destOrd="0" presId="urn:microsoft.com/office/officeart/2005/8/layout/hProcess9"/>
    <dgm:cxn modelId="{2037ECFD-EEF0-4F05-AA1A-A2B7705568EF}" type="presParOf" srcId="{85E1BE66-3610-4DAC-B5B7-44ECCF569098}" destId="{779ADECB-D9F7-443A-ABC5-6BAAB1DE1747}" srcOrd="1" destOrd="0" presId="urn:microsoft.com/office/officeart/2005/8/layout/hProcess9"/>
    <dgm:cxn modelId="{A7E8B5E0-76A2-4417-9904-555ED86B0859}" type="presParOf" srcId="{85E1BE66-3610-4DAC-B5B7-44ECCF569098}" destId="{BB0CA354-98F4-4341-A36C-01A9F8369F52}" srcOrd="2" destOrd="0" presId="urn:microsoft.com/office/officeart/2005/8/layout/hProcess9"/>
    <dgm:cxn modelId="{60C65EED-A6E7-4E2A-90D8-C259D81E5057}" type="presParOf" srcId="{85E1BE66-3610-4DAC-B5B7-44ECCF569098}" destId="{7B3376A9-4898-4578-9A5F-7A3AD2E18737}" srcOrd="3" destOrd="0" presId="urn:microsoft.com/office/officeart/2005/8/layout/hProcess9"/>
    <dgm:cxn modelId="{0CB75398-562C-47C1-8E20-6D3BD804FCFA}" type="presParOf" srcId="{85E1BE66-3610-4DAC-B5B7-44ECCF569098}" destId="{A48A4116-7E03-451D-A1EB-8CAAB6F7198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757E97-B09A-43C7-AB1A-BEEC2CC3866D}" type="doc">
      <dgm:prSet loTypeId="urn:microsoft.com/office/officeart/2005/8/layout/radial4" loCatId="relationship" qsTypeId="urn:microsoft.com/office/officeart/2005/8/quickstyle/simple1" qsCatId="simple" csTypeId="urn:microsoft.com/office/officeart/2005/8/colors/accent6_2" csCatId="accent6" phldr="1"/>
      <dgm:spPr/>
      <dgm:t>
        <a:bodyPr/>
        <a:lstStyle/>
        <a:p>
          <a:endParaRPr lang="zh-TW" altLang="en-US"/>
        </a:p>
      </dgm:t>
    </dgm:pt>
    <dgm:pt modelId="{B7885CE6-6DED-452F-9E1A-88E9DF0D637B}">
      <dgm:prSet phldrT="[文字]"/>
      <dgm:spPr/>
      <dgm:t>
        <a:bodyPr/>
        <a:lstStyle/>
        <a:p>
          <a:r>
            <a:rPr lang="zh-TW" altLang="en-US" dirty="0" smtClean="0"/>
            <a:t>賞櫻遊覽車事故</a:t>
          </a:r>
          <a:endParaRPr lang="zh-TW" altLang="en-US" dirty="0"/>
        </a:p>
      </dgm:t>
    </dgm:pt>
    <dgm:pt modelId="{20F0C313-9146-4EA0-85AF-176542008A55}" type="parTrans" cxnId="{6C2C6718-B4EF-45D6-81D4-585320EE0C7D}">
      <dgm:prSet/>
      <dgm:spPr/>
      <dgm:t>
        <a:bodyPr/>
        <a:lstStyle/>
        <a:p>
          <a:endParaRPr lang="zh-TW" altLang="en-US"/>
        </a:p>
      </dgm:t>
    </dgm:pt>
    <dgm:pt modelId="{3A61EDF4-8C79-4976-9E19-2122D5A6246F}" type="sibTrans" cxnId="{6C2C6718-B4EF-45D6-81D4-585320EE0C7D}">
      <dgm:prSet/>
      <dgm:spPr/>
      <dgm:t>
        <a:bodyPr/>
        <a:lstStyle/>
        <a:p>
          <a:endParaRPr lang="zh-TW" altLang="en-US"/>
        </a:p>
      </dgm:t>
    </dgm:pt>
    <dgm:pt modelId="{2C43ABD4-0000-414C-A566-92223C5268F7}">
      <dgm:prSet phldrT="[文字]" custT="1"/>
      <dgm:spPr/>
      <dgm:t>
        <a:bodyPr/>
        <a:lstStyle/>
        <a:p>
          <a:r>
            <a:rPr lang="zh-TW" altLang="en-US" sz="3400" dirty="0" smtClean="0"/>
            <a:t>拼裝車</a:t>
          </a:r>
          <a:endParaRPr lang="zh-TW" altLang="en-US" sz="3400" dirty="0"/>
        </a:p>
      </dgm:t>
    </dgm:pt>
    <dgm:pt modelId="{EEDB2403-425C-4B62-A60C-85178D1F916C}" type="parTrans" cxnId="{DDD9F83E-6E1C-4408-B3C3-E874B0B2C1D6}">
      <dgm:prSet/>
      <dgm:spPr/>
      <dgm:t>
        <a:bodyPr/>
        <a:lstStyle/>
        <a:p>
          <a:endParaRPr lang="zh-TW" altLang="en-US"/>
        </a:p>
      </dgm:t>
    </dgm:pt>
    <dgm:pt modelId="{6E7CD2C6-8FE6-424D-9996-D6092352B374}" type="sibTrans" cxnId="{DDD9F83E-6E1C-4408-B3C3-E874B0B2C1D6}">
      <dgm:prSet/>
      <dgm:spPr/>
      <dgm:t>
        <a:bodyPr/>
        <a:lstStyle/>
        <a:p>
          <a:endParaRPr lang="zh-TW" altLang="en-US"/>
        </a:p>
      </dgm:t>
    </dgm:pt>
    <dgm:pt modelId="{6C5E4AE8-5C83-427F-A5D4-B6616B69BE14}">
      <dgm:prSet phldrT="[文字]" custT="1"/>
      <dgm:spPr/>
      <dgm:t>
        <a:bodyPr/>
        <a:lstStyle/>
        <a:p>
          <a:r>
            <a:rPr lang="zh-TW" altLang="en-US" sz="3400" dirty="0" smtClean="0"/>
            <a:t>司機</a:t>
          </a:r>
          <a:endParaRPr lang="zh-TW" altLang="en-US" sz="3400" dirty="0"/>
        </a:p>
      </dgm:t>
    </dgm:pt>
    <dgm:pt modelId="{4EFDE823-3F37-404B-9C27-3F5EFCDEDB68}" type="parTrans" cxnId="{E83CE815-BA07-451D-9364-CD630B92E530}">
      <dgm:prSet/>
      <dgm:spPr/>
      <dgm:t>
        <a:bodyPr/>
        <a:lstStyle/>
        <a:p>
          <a:endParaRPr lang="zh-TW" altLang="en-US"/>
        </a:p>
      </dgm:t>
    </dgm:pt>
    <dgm:pt modelId="{C5CD9EE9-DB5B-4762-869C-5FB1A597D0C8}" type="sibTrans" cxnId="{E83CE815-BA07-451D-9364-CD630B92E530}">
      <dgm:prSet/>
      <dgm:spPr/>
      <dgm:t>
        <a:bodyPr/>
        <a:lstStyle/>
        <a:p>
          <a:endParaRPr lang="zh-TW" altLang="en-US"/>
        </a:p>
      </dgm:t>
    </dgm:pt>
    <dgm:pt modelId="{F326C824-94E3-4BBE-AE2E-6F7C20C9610B}">
      <dgm:prSet phldrT="[文字]" custT="1"/>
      <dgm:spPr/>
      <dgm:t>
        <a:bodyPr/>
        <a:lstStyle/>
        <a:p>
          <a:r>
            <a:rPr lang="zh-TW" altLang="en-US" sz="3400" dirty="0" smtClean="0"/>
            <a:t>制度</a:t>
          </a:r>
          <a:endParaRPr lang="zh-TW" altLang="en-US" sz="3400" dirty="0"/>
        </a:p>
      </dgm:t>
    </dgm:pt>
    <dgm:pt modelId="{275EDD80-1AEA-40DF-92ED-E416A4BF142E}" type="parTrans" cxnId="{7FB5F5E6-BEF2-4BC4-BA8D-3C24EB0668BB}">
      <dgm:prSet/>
      <dgm:spPr/>
      <dgm:t>
        <a:bodyPr/>
        <a:lstStyle/>
        <a:p>
          <a:endParaRPr lang="zh-TW" altLang="en-US"/>
        </a:p>
      </dgm:t>
    </dgm:pt>
    <dgm:pt modelId="{4BC10E6D-ADC4-44E7-B32E-EFF98936696C}" type="sibTrans" cxnId="{7FB5F5E6-BEF2-4BC4-BA8D-3C24EB0668BB}">
      <dgm:prSet/>
      <dgm:spPr/>
      <dgm:t>
        <a:bodyPr/>
        <a:lstStyle/>
        <a:p>
          <a:endParaRPr lang="zh-TW" altLang="en-US"/>
        </a:p>
      </dgm:t>
    </dgm:pt>
    <dgm:pt modelId="{5F2233D1-39E9-4D1E-9969-D2436BA630CF}" type="pres">
      <dgm:prSet presAssocID="{42757E97-B09A-43C7-AB1A-BEEC2CC3866D}" presName="cycle" presStyleCnt="0">
        <dgm:presLayoutVars>
          <dgm:chMax val="1"/>
          <dgm:dir/>
          <dgm:animLvl val="ctr"/>
          <dgm:resizeHandles val="exact"/>
        </dgm:presLayoutVars>
      </dgm:prSet>
      <dgm:spPr/>
      <dgm:t>
        <a:bodyPr/>
        <a:lstStyle/>
        <a:p>
          <a:endParaRPr lang="zh-TW" altLang="en-US"/>
        </a:p>
      </dgm:t>
    </dgm:pt>
    <dgm:pt modelId="{68D4D9B9-BDD1-45D5-ABC1-D080FB1969D9}" type="pres">
      <dgm:prSet presAssocID="{B7885CE6-6DED-452F-9E1A-88E9DF0D637B}" presName="centerShape" presStyleLbl="node0" presStyleIdx="0" presStyleCnt="1"/>
      <dgm:spPr/>
      <dgm:t>
        <a:bodyPr/>
        <a:lstStyle/>
        <a:p>
          <a:endParaRPr lang="zh-TW" altLang="en-US"/>
        </a:p>
      </dgm:t>
    </dgm:pt>
    <dgm:pt modelId="{DEDE1706-9DED-4F39-8DC4-84EF6F375BA5}" type="pres">
      <dgm:prSet presAssocID="{EEDB2403-425C-4B62-A60C-85178D1F916C}" presName="parTrans" presStyleLbl="bgSibTrans2D1" presStyleIdx="0" presStyleCnt="3"/>
      <dgm:spPr/>
      <dgm:t>
        <a:bodyPr/>
        <a:lstStyle/>
        <a:p>
          <a:endParaRPr lang="zh-TW" altLang="en-US"/>
        </a:p>
      </dgm:t>
    </dgm:pt>
    <dgm:pt modelId="{B20D1BE3-8BFF-45DB-B66B-BB7F14342282}" type="pres">
      <dgm:prSet presAssocID="{2C43ABD4-0000-414C-A566-92223C5268F7}" presName="node" presStyleLbl="node1" presStyleIdx="0" presStyleCnt="3">
        <dgm:presLayoutVars>
          <dgm:bulletEnabled val="1"/>
        </dgm:presLayoutVars>
      </dgm:prSet>
      <dgm:spPr/>
      <dgm:t>
        <a:bodyPr/>
        <a:lstStyle/>
        <a:p>
          <a:endParaRPr lang="zh-TW" altLang="en-US"/>
        </a:p>
      </dgm:t>
    </dgm:pt>
    <dgm:pt modelId="{B0ADB33A-189A-4342-BDCD-E0CF0B720ED1}" type="pres">
      <dgm:prSet presAssocID="{4EFDE823-3F37-404B-9C27-3F5EFCDEDB68}" presName="parTrans" presStyleLbl="bgSibTrans2D1" presStyleIdx="1" presStyleCnt="3"/>
      <dgm:spPr/>
      <dgm:t>
        <a:bodyPr/>
        <a:lstStyle/>
        <a:p>
          <a:endParaRPr lang="zh-TW" altLang="en-US"/>
        </a:p>
      </dgm:t>
    </dgm:pt>
    <dgm:pt modelId="{CC2BA0C3-E74B-4857-82A9-A9F5DE17291C}" type="pres">
      <dgm:prSet presAssocID="{6C5E4AE8-5C83-427F-A5D4-B6616B69BE14}" presName="node" presStyleLbl="node1" presStyleIdx="1" presStyleCnt="3">
        <dgm:presLayoutVars>
          <dgm:bulletEnabled val="1"/>
        </dgm:presLayoutVars>
      </dgm:prSet>
      <dgm:spPr/>
      <dgm:t>
        <a:bodyPr/>
        <a:lstStyle/>
        <a:p>
          <a:endParaRPr lang="zh-TW" altLang="en-US"/>
        </a:p>
      </dgm:t>
    </dgm:pt>
    <dgm:pt modelId="{BC2B39C0-58D2-4C76-9787-76470062DFCF}" type="pres">
      <dgm:prSet presAssocID="{275EDD80-1AEA-40DF-92ED-E416A4BF142E}" presName="parTrans" presStyleLbl="bgSibTrans2D1" presStyleIdx="2" presStyleCnt="3"/>
      <dgm:spPr/>
      <dgm:t>
        <a:bodyPr/>
        <a:lstStyle/>
        <a:p>
          <a:endParaRPr lang="zh-TW" altLang="en-US"/>
        </a:p>
      </dgm:t>
    </dgm:pt>
    <dgm:pt modelId="{1CD66F89-8B2C-4AB0-B4E8-FEEAC414B055}" type="pres">
      <dgm:prSet presAssocID="{F326C824-94E3-4BBE-AE2E-6F7C20C9610B}" presName="node" presStyleLbl="node1" presStyleIdx="2" presStyleCnt="3">
        <dgm:presLayoutVars>
          <dgm:bulletEnabled val="1"/>
        </dgm:presLayoutVars>
      </dgm:prSet>
      <dgm:spPr/>
      <dgm:t>
        <a:bodyPr/>
        <a:lstStyle/>
        <a:p>
          <a:endParaRPr lang="zh-TW" altLang="en-US"/>
        </a:p>
      </dgm:t>
    </dgm:pt>
  </dgm:ptLst>
  <dgm:cxnLst>
    <dgm:cxn modelId="{E83CE815-BA07-451D-9364-CD630B92E530}" srcId="{B7885CE6-6DED-452F-9E1A-88E9DF0D637B}" destId="{6C5E4AE8-5C83-427F-A5D4-B6616B69BE14}" srcOrd="1" destOrd="0" parTransId="{4EFDE823-3F37-404B-9C27-3F5EFCDEDB68}" sibTransId="{C5CD9EE9-DB5B-4762-869C-5FB1A597D0C8}"/>
    <dgm:cxn modelId="{7FB5F5E6-BEF2-4BC4-BA8D-3C24EB0668BB}" srcId="{B7885CE6-6DED-452F-9E1A-88E9DF0D637B}" destId="{F326C824-94E3-4BBE-AE2E-6F7C20C9610B}" srcOrd="2" destOrd="0" parTransId="{275EDD80-1AEA-40DF-92ED-E416A4BF142E}" sibTransId="{4BC10E6D-ADC4-44E7-B32E-EFF98936696C}"/>
    <dgm:cxn modelId="{776D6BE0-ED68-4906-A8AC-EA3AA2C705D0}" type="presOf" srcId="{4EFDE823-3F37-404B-9C27-3F5EFCDEDB68}" destId="{B0ADB33A-189A-4342-BDCD-E0CF0B720ED1}" srcOrd="0" destOrd="0" presId="urn:microsoft.com/office/officeart/2005/8/layout/radial4"/>
    <dgm:cxn modelId="{7412DC6A-F9F2-4F91-8718-96A6BB585CCC}" type="presOf" srcId="{2C43ABD4-0000-414C-A566-92223C5268F7}" destId="{B20D1BE3-8BFF-45DB-B66B-BB7F14342282}" srcOrd="0" destOrd="0" presId="urn:microsoft.com/office/officeart/2005/8/layout/radial4"/>
    <dgm:cxn modelId="{670FC913-E827-405E-B77C-CB8C4ACBFF65}" type="presOf" srcId="{6C5E4AE8-5C83-427F-A5D4-B6616B69BE14}" destId="{CC2BA0C3-E74B-4857-82A9-A9F5DE17291C}" srcOrd="0" destOrd="0" presId="urn:microsoft.com/office/officeart/2005/8/layout/radial4"/>
    <dgm:cxn modelId="{0F1BA666-3BA7-4D4E-88DA-A41B98D745E6}" type="presOf" srcId="{275EDD80-1AEA-40DF-92ED-E416A4BF142E}" destId="{BC2B39C0-58D2-4C76-9787-76470062DFCF}" srcOrd="0" destOrd="0" presId="urn:microsoft.com/office/officeart/2005/8/layout/radial4"/>
    <dgm:cxn modelId="{01BA9CC5-FECB-43BB-B2AD-29E2954EFF3A}" type="presOf" srcId="{EEDB2403-425C-4B62-A60C-85178D1F916C}" destId="{DEDE1706-9DED-4F39-8DC4-84EF6F375BA5}" srcOrd="0" destOrd="0" presId="urn:microsoft.com/office/officeart/2005/8/layout/radial4"/>
    <dgm:cxn modelId="{49041777-2564-4EA1-9AC0-E21D348B549B}" type="presOf" srcId="{42757E97-B09A-43C7-AB1A-BEEC2CC3866D}" destId="{5F2233D1-39E9-4D1E-9969-D2436BA630CF}" srcOrd="0" destOrd="0" presId="urn:microsoft.com/office/officeart/2005/8/layout/radial4"/>
    <dgm:cxn modelId="{F393DD66-1E2E-40F8-A195-7BF8D4E919E8}" type="presOf" srcId="{F326C824-94E3-4BBE-AE2E-6F7C20C9610B}" destId="{1CD66F89-8B2C-4AB0-B4E8-FEEAC414B055}" srcOrd="0" destOrd="0" presId="urn:microsoft.com/office/officeart/2005/8/layout/radial4"/>
    <dgm:cxn modelId="{6C2C6718-B4EF-45D6-81D4-585320EE0C7D}" srcId="{42757E97-B09A-43C7-AB1A-BEEC2CC3866D}" destId="{B7885CE6-6DED-452F-9E1A-88E9DF0D637B}" srcOrd="0" destOrd="0" parTransId="{20F0C313-9146-4EA0-85AF-176542008A55}" sibTransId="{3A61EDF4-8C79-4976-9E19-2122D5A6246F}"/>
    <dgm:cxn modelId="{416B79C9-FC53-4667-ACE9-16AA575062A4}" type="presOf" srcId="{B7885CE6-6DED-452F-9E1A-88E9DF0D637B}" destId="{68D4D9B9-BDD1-45D5-ABC1-D080FB1969D9}" srcOrd="0" destOrd="0" presId="urn:microsoft.com/office/officeart/2005/8/layout/radial4"/>
    <dgm:cxn modelId="{DDD9F83E-6E1C-4408-B3C3-E874B0B2C1D6}" srcId="{B7885CE6-6DED-452F-9E1A-88E9DF0D637B}" destId="{2C43ABD4-0000-414C-A566-92223C5268F7}" srcOrd="0" destOrd="0" parTransId="{EEDB2403-425C-4B62-A60C-85178D1F916C}" sibTransId="{6E7CD2C6-8FE6-424D-9996-D6092352B374}"/>
    <dgm:cxn modelId="{A1E5569B-611D-4D96-B1FC-1CC3EF05757E}" type="presParOf" srcId="{5F2233D1-39E9-4D1E-9969-D2436BA630CF}" destId="{68D4D9B9-BDD1-45D5-ABC1-D080FB1969D9}" srcOrd="0" destOrd="0" presId="urn:microsoft.com/office/officeart/2005/8/layout/radial4"/>
    <dgm:cxn modelId="{4716FF4D-64B6-4C64-949A-0C9DE9DEDB49}" type="presParOf" srcId="{5F2233D1-39E9-4D1E-9969-D2436BA630CF}" destId="{DEDE1706-9DED-4F39-8DC4-84EF6F375BA5}" srcOrd="1" destOrd="0" presId="urn:microsoft.com/office/officeart/2005/8/layout/radial4"/>
    <dgm:cxn modelId="{57AC41F7-54D1-4CF8-9549-AD3CF528EBD8}" type="presParOf" srcId="{5F2233D1-39E9-4D1E-9969-D2436BA630CF}" destId="{B20D1BE3-8BFF-45DB-B66B-BB7F14342282}" srcOrd="2" destOrd="0" presId="urn:microsoft.com/office/officeart/2005/8/layout/radial4"/>
    <dgm:cxn modelId="{AF0F6076-9A13-40B9-B87B-BF53D59E61CF}" type="presParOf" srcId="{5F2233D1-39E9-4D1E-9969-D2436BA630CF}" destId="{B0ADB33A-189A-4342-BDCD-E0CF0B720ED1}" srcOrd="3" destOrd="0" presId="urn:microsoft.com/office/officeart/2005/8/layout/radial4"/>
    <dgm:cxn modelId="{54B3B895-5576-4EE8-ADF1-B019E2BAC2AA}" type="presParOf" srcId="{5F2233D1-39E9-4D1E-9969-D2436BA630CF}" destId="{CC2BA0C3-E74B-4857-82A9-A9F5DE17291C}" srcOrd="4" destOrd="0" presId="urn:microsoft.com/office/officeart/2005/8/layout/radial4"/>
    <dgm:cxn modelId="{80A203A1-A1FE-4E08-83CE-F569C541948E}" type="presParOf" srcId="{5F2233D1-39E9-4D1E-9969-D2436BA630CF}" destId="{BC2B39C0-58D2-4C76-9787-76470062DFCF}" srcOrd="5" destOrd="0" presId="urn:microsoft.com/office/officeart/2005/8/layout/radial4"/>
    <dgm:cxn modelId="{F282A879-C049-48D0-9886-D767E7D42305}" type="presParOf" srcId="{5F2233D1-39E9-4D1E-9969-D2436BA630CF}" destId="{1CD66F89-8B2C-4AB0-B4E8-FEEAC414B055}"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757E97-B09A-43C7-AB1A-BEEC2CC3866D}" type="doc">
      <dgm:prSet loTypeId="urn:microsoft.com/office/officeart/2005/8/layout/radial4" loCatId="relationship" qsTypeId="urn:microsoft.com/office/officeart/2005/8/quickstyle/simple1" qsCatId="simple" csTypeId="urn:microsoft.com/office/officeart/2005/8/colors/accent6_2" csCatId="accent6" phldr="1"/>
      <dgm:spPr/>
      <dgm:t>
        <a:bodyPr/>
        <a:lstStyle/>
        <a:p>
          <a:endParaRPr lang="zh-TW" altLang="en-US"/>
        </a:p>
      </dgm:t>
    </dgm:pt>
    <dgm:pt modelId="{B7885CE6-6DED-452F-9E1A-88E9DF0D637B}">
      <dgm:prSet phldrT="[文字]"/>
      <dgm:spPr/>
      <dgm:t>
        <a:bodyPr/>
        <a:lstStyle/>
        <a:p>
          <a:r>
            <a:rPr lang="zh-TW" altLang="en-US" dirty="0" smtClean="0"/>
            <a:t>賞櫻遊覽車事故</a:t>
          </a:r>
          <a:endParaRPr lang="zh-TW" altLang="en-US" dirty="0"/>
        </a:p>
      </dgm:t>
    </dgm:pt>
    <dgm:pt modelId="{20F0C313-9146-4EA0-85AF-176542008A55}" type="parTrans" cxnId="{6C2C6718-B4EF-45D6-81D4-585320EE0C7D}">
      <dgm:prSet/>
      <dgm:spPr/>
      <dgm:t>
        <a:bodyPr/>
        <a:lstStyle/>
        <a:p>
          <a:endParaRPr lang="zh-TW" altLang="en-US"/>
        </a:p>
      </dgm:t>
    </dgm:pt>
    <dgm:pt modelId="{3A61EDF4-8C79-4976-9E19-2122D5A6246F}" type="sibTrans" cxnId="{6C2C6718-B4EF-45D6-81D4-585320EE0C7D}">
      <dgm:prSet/>
      <dgm:spPr/>
      <dgm:t>
        <a:bodyPr/>
        <a:lstStyle/>
        <a:p>
          <a:endParaRPr lang="zh-TW" altLang="en-US"/>
        </a:p>
      </dgm:t>
    </dgm:pt>
    <dgm:pt modelId="{2C43ABD4-0000-414C-A566-92223C5268F7}">
      <dgm:prSet phldrT="[文字]" custT="1"/>
      <dgm:spPr/>
      <dgm:t>
        <a:bodyPr/>
        <a:lstStyle/>
        <a:p>
          <a:r>
            <a:rPr lang="zh-TW" altLang="en-US" sz="3400" dirty="0" smtClean="0"/>
            <a:t>拼裝車</a:t>
          </a:r>
          <a:endParaRPr lang="zh-TW" altLang="en-US" sz="3400" dirty="0"/>
        </a:p>
      </dgm:t>
    </dgm:pt>
    <dgm:pt modelId="{EEDB2403-425C-4B62-A60C-85178D1F916C}" type="parTrans" cxnId="{DDD9F83E-6E1C-4408-B3C3-E874B0B2C1D6}">
      <dgm:prSet/>
      <dgm:spPr/>
      <dgm:t>
        <a:bodyPr/>
        <a:lstStyle/>
        <a:p>
          <a:endParaRPr lang="zh-TW" altLang="en-US"/>
        </a:p>
      </dgm:t>
    </dgm:pt>
    <dgm:pt modelId="{6E7CD2C6-8FE6-424D-9996-D6092352B374}" type="sibTrans" cxnId="{DDD9F83E-6E1C-4408-B3C3-E874B0B2C1D6}">
      <dgm:prSet/>
      <dgm:spPr/>
      <dgm:t>
        <a:bodyPr/>
        <a:lstStyle/>
        <a:p>
          <a:endParaRPr lang="zh-TW" altLang="en-US"/>
        </a:p>
      </dgm:t>
    </dgm:pt>
    <dgm:pt modelId="{6C5E4AE8-5C83-427F-A5D4-B6616B69BE14}">
      <dgm:prSet phldrT="[文字]" custT="1"/>
      <dgm:spPr/>
      <dgm:t>
        <a:bodyPr/>
        <a:lstStyle/>
        <a:p>
          <a:r>
            <a:rPr lang="zh-TW" altLang="en-US" sz="3400" dirty="0" smtClean="0"/>
            <a:t>司機</a:t>
          </a:r>
          <a:endParaRPr lang="zh-TW" altLang="en-US" sz="3400" dirty="0"/>
        </a:p>
      </dgm:t>
    </dgm:pt>
    <dgm:pt modelId="{4EFDE823-3F37-404B-9C27-3F5EFCDEDB68}" type="parTrans" cxnId="{E83CE815-BA07-451D-9364-CD630B92E530}">
      <dgm:prSet/>
      <dgm:spPr/>
      <dgm:t>
        <a:bodyPr/>
        <a:lstStyle/>
        <a:p>
          <a:endParaRPr lang="zh-TW" altLang="en-US"/>
        </a:p>
      </dgm:t>
    </dgm:pt>
    <dgm:pt modelId="{C5CD9EE9-DB5B-4762-869C-5FB1A597D0C8}" type="sibTrans" cxnId="{E83CE815-BA07-451D-9364-CD630B92E530}">
      <dgm:prSet/>
      <dgm:spPr/>
      <dgm:t>
        <a:bodyPr/>
        <a:lstStyle/>
        <a:p>
          <a:endParaRPr lang="zh-TW" altLang="en-US"/>
        </a:p>
      </dgm:t>
    </dgm:pt>
    <dgm:pt modelId="{F326C824-94E3-4BBE-AE2E-6F7C20C9610B}">
      <dgm:prSet phldrT="[文字]" custT="1"/>
      <dgm:spPr/>
      <dgm:t>
        <a:bodyPr/>
        <a:lstStyle/>
        <a:p>
          <a:r>
            <a:rPr lang="zh-TW" altLang="en-US" sz="3400" dirty="0" smtClean="0"/>
            <a:t>制度</a:t>
          </a:r>
          <a:endParaRPr lang="zh-TW" altLang="en-US" sz="3400" dirty="0"/>
        </a:p>
      </dgm:t>
    </dgm:pt>
    <dgm:pt modelId="{275EDD80-1AEA-40DF-92ED-E416A4BF142E}" type="parTrans" cxnId="{7FB5F5E6-BEF2-4BC4-BA8D-3C24EB0668BB}">
      <dgm:prSet/>
      <dgm:spPr/>
      <dgm:t>
        <a:bodyPr/>
        <a:lstStyle/>
        <a:p>
          <a:endParaRPr lang="zh-TW" altLang="en-US"/>
        </a:p>
      </dgm:t>
    </dgm:pt>
    <dgm:pt modelId="{4BC10E6D-ADC4-44E7-B32E-EFF98936696C}" type="sibTrans" cxnId="{7FB5F5E6-BEF2-4BC4-BA8D-3C24EB0668BB}">
      <dgm:prSet/>
      <dgm:spPr/>
      <dgm:t>
        <a:bodyPr/>
        <a:lstStyle/>
        <a:p>
          <a:endParaRPr lang="zh-TW" altLang="en-US"/>
        </a:p>
      </dgm:t>
    </dgm:pt>
    <dgm:pt modelId="{5F2233D1-39E9-4D1E-9969-D2436BA630CF}" type="pres">
      <dgm:prSet presAssocID="{42757E97-B09A-43C7-AB1A-BEEC2CC3866D}" presName="cycle" presStyleCnt="0">
        <dgm:presLayoutVars>
          <dgm:chMax val="1"/>
          <dgm:dir/>
          <dgm:animLvl val="ctr"/>
          <dgm:resizeHandles val="exact"/>
        </dgm:presLayoutVars>
      </dgm:prSet>
      <dgm:spPr/>
      <dgm:t>
        <a:bodyPr/>
        <a:lstStyle/>
        <a:p>
          <a:endParaRPr lang="zh-TW" altLang="en-US"/>
        </a:p>
      </dgm:t>
    </dgm:pt>
    <dgm:pt modelId="{68D4D9B9-BDD1-45D5-ABC1-D080FB1969D9}" type="pres">
      <dgm:prSet presAssocID="{B7885CE6-6DED-452F-9E1A-88E9DF0D637B}" presName="centerShape" presStyleLbl="node0" presStyleIdx="0" presStyleCnt="1"/>
      <dgm:spPr/>
      <dgm:t>
        <a:bodyPr/>
        <a:lstStyle/>
        <a:p>
          <a:endParaRPr lang="zh-TW" altLang="en-US"/>
        </a:p>
      </dgm:t>
    </dgm:pt>
    <dgm:pt modelId="{DEDE1706-9DED-4F39-8DC4-84EF6F375BA5}" type="pres">
      <dgm:prSet presAssocID="{EEDB2403-425C-4B62-A60C-85178D1F916C}" presName="parTrans" presStyleLbl="bgSibTrans2D1" presStyleIdx="0" presStyleCnt="3"/>
      <dgm:spPr/>
      <dgm:t>
        <a:bodyPr/>
        <a:lstStyle/>
        <a:p>
          <a:endParaRPr lang="zh-TW" altLang="en-US"/>
        </a:p>
      </dgm:t>
    </dgm:pt>
    <dgm:pt modelId="{B20D1BE3-8BFF-45DB-B66B-BB7F14342282}" type="pres">
      <dgm:prSet presAssocID="{2C43ABD4-0000-414C-A566-92223C5268F7}" presName="node" presStyleLbl="node1" presStyleIdx="0" presStyleCnt="3">
        <dgm:presLayoutVars>
          <dgm:bulletEnabled val="1"/>
        </dgm:presLayoutVars>
      </dgm:prSet>
      <dgm:spPr/>
      <dgm:t>
        <a:bodyPr/>
        <a:lstStyle/>
        <a:p>
          <a:endParaRPr lang="zh-TW" altLang="en-US"/>
        </a:p>
      </dgm:t>
    </dgm:pt>
    <dgm:pt modelId="{B0ADB33A-189A-4342-BDCD-E0CF0B720ED1}" type="pres">
      <dgm:prSet presAssocID="{4EFDE823-3F37-404B-9C27-3F5EFCDEDB68}" presName="parTrans" presStyleLbl="bgSibTrans2D1" presStyleIdx="1" presStyleCnt="3"/>
      <dgm:spPr/>
      <dgm:t>
        <a:bodyPr/>
        <a:lstStyle/>
        <a:p>
          <a:endParaRPr lang="zh-TW" altLang="en-US"/>
        </a:p>
      </dgm:t>
    </dgm:pt>
    <dgm:pt modelId="{CC2BA0C3-E74B-4857-82A9-A9F5DE17291C}" type="pres">
      <dgm:prSet presAssocID="{6C5E4AE8-5C83-427F-A5D4-B6616B69BE14}" presName="node" presStyleLbl="node1" presStyleIdx="1" presStyleCnt="3">
        <dgm:presLayoutVars>
          <dgm:bulletEnabled val="1"/>
        </dgm:presLayoutVars>
      </dgm:prSet>
      <dgm:spPr/>
      <dgm:t>
        <a:bodyPr/>
        <a:lstStyle/>
        <a:p>
          <a:endParaRPr lang="zh-TW" altLang="en-US"/>
        </a:p>
      </dgm:t>
    </dgm:pt>
    <dgm:pt modelId="{BC2B39C0-58D2-4C76-9787-76470062DFCF}" type="pres">
      <dgm:prSet presAssocID="{275EDD80-1AEA-40DF-92ED-E416A4BF142E}" presName="parTrans" presStyleLbl="bgSibTrans2D1" presStyleIdx="2" presStyleCnt="3"/>
      <dgm:spPr/>
      <dgm:t>
        <a:bodyPr/>
        <a:lstStyle/>
        <a:p>
          <a:endParaRPr lang="zh-TW" altLang="en-US"/>
        </a:p>
      </dgm:t>
    </dgm:pt>
    <dgm:pt modelId="{1CD66F89-8B2C-4AB0-B4E8-FEEAC414B055}" type="pres">
      <dgm:prSet presAssocID="{F326C824-94E3-4BBE-AE2E-6F7C20C9610B}" presName="node" presStyleLbl="node1" presStyleIdx="2" presStyleCnt="3">
        <dgm:presLayoutVars>
          <dgm:bulletEnabled val="1"/>
        </dgm:presLayoutVars>
      </dgm:prSet>
      <dgm:spPr/>
      <dgm:t>
        <a:bodyPr/>
        <a:lstStyle/>
        <a:p>
          <a:endParaRPr lang="zh-TW" altLang="en-US"/>
        </a:p>
      </dgm:t>
    </dgm:pt>
  </dgm:ptLst>
  <dgm:cxnLst>
    <dgm:cxn modelId="{E83CE815-BA07-451D-9364-CD630B92E530}" srcId="{B7885CE6-6DED-452F-9E1A-88E9DF0D637B}" destId="{6C5E4AE8-5C83-427F-A5D4-B6616B69BE14}" srcOrd="1" destOrd="0" parTransId="{4EFDE823-3F37-404B-9C27-3F5EFCDEDB68}" sibTransId="{C5CD9EE9-DB5B-4762-869C-5FB1A597D0C8}"/>
    <dgm:cxn modelId="{D776B36B-B9FC-4C3D-BC38-D67E3B99AC54}" type="presOf" srcId="{EEDB2403-425C-4B62-A60C-85178D1F916C}" destId="{DEDE1706-9DED-4F39-8DC4-84EF6F375BA5}" srcOrd="0" destOrd="0" presId="urn:microsoft.com/office/officeart/2005/8/layout/radial4"/>
    <dgm:cxn modelId="{7FB5F5E6-BEF2-4BC4-BA8D-3C24EB0668BB}" srcId="{B7885CE6-6DED-452F-9E1A-88E9DF0D637B}" destId="{F326C824-94E3-4BBE-AE2E-6F7C20C9610B}" srcOrd="2" destOrd="0" parTransId="{275EDD80-1AEA-40DF-92ED-E416A4BF142E}" sibTransId="{4BC10E6D-ADC4-44E7-B32E-EFF98936696C}"/>
    <dgm:cxn modelId="{C5BC19C9-5E09-46F8-B8C5-D3BC42823F6D}" type="presOf" srcId="{42757E97-B09A-43C7-AB1A-BEEC2CC3866D}" destId="{5F2233D1-39E9-4D1E-9969-D2436BA630CF}" srcOrd="0" destOrd="0" presId="urn:microsoft.com/office/officeart/2005/8/layout/radial4"/>
    <dgm:cxn modelId="{0ADF20D7-41D2-4A61-ABE3-CBE9F6181AE4}" type="presOf" srcId="{275EDD80-1AEA-40DF-92ED-E416A4BF142E}" destId="{BC2B39C0-58D2-4C76-9787-76470062DFCF}" srcOrd="0" destOrd="0" presId="urn:microsoft.com/office/officeart/2005/8/layout/radial4"/>
    <dgm:cxn modelId="{97D8DE1F-6B58-4C46-A7AF-BDF9861116B8}" type="presOf" srcId="{2C43ABD4-0000-414C-A566-92223C5268F7}" destId="{B20D1BE3-8BFF-45DB-B66B-BB7F14342282}" srcOrd="0" destOrd="0" presId="urn:microsoft.com/office/officeart/2005/8/layout/radial4"/>
    <dgm:cxn modelId="{B83EC025-12A4-44D0-88CF-172A0349F651}" type="presOf" srcId="{F326C824-94E3-4BBE-AE2E-6F7C20C9610B}" destId="{1CD66F89-8B2C-4AB0-B4E8-FEEAC414B055}" srcOrd="0" destOrd="0" presId="urn:microsoft.com/office/officeart/2005/8/layout/radial4"/>
    <dgm:cxn modelId="{CA6C9B3C-89C2-463B-9DBF-0796DED4D1B8}" type="presOf" srcId="{4EFDE823-3F37-404B-9C27-3F5EFCDEDB68}" destId="{B0ADB33A-189A-4342-BDCD-E0CF0B720ED1}" srcOrd="0" destOrd="0" presId="urn:microsoft.com/office/officeart/2005/8/layout/radial4"/>
    <dgm:cxn modelId="{9F8D8A44-F04F-4024-8BF3-373E9B7A4CCE}" type="presOf" srcId="{B7885CE6-6DED-452F-9E1A-88E9DF0D637B}" destId="{68D4D9B9-BDD1-45D5-ABC1-D080FB1969D9}" srcOrd="0" destOrd="0" presId="urn:microsoft.com/office/officeart/2005/8/layout/radial4"/>
    <dgm:cxn modelId="{6C2C6718-B4EF-45D6-81D4-585320EE0C7D}" srcId="{42757E97-B09A-43C7-AB1A-BEEC2CC3866D}" destId="{B7885CE6-6DED-452F-9E1A-88E9DF0D637B}" srcOrd="0" destOrd="0" parTransId="{20F0C313-9146-4EA0-85AF-176542008A55}" sibTransId="{3A61EDF4-8C79-4976-9E19-2122D5A6246F}"/>
    <dgm:cxn modelId="{6EFD2E82-D47E-4314-9C21-1B271CBEE99E}" type="presOf" srcId="{6C5E4AE8-5C83-427F-A5D4-B6616B69BE14}" destId="{CC2BA0C3-E74B-4857-82A9-A9F5DE17291C}" srcOrd="0" destOrd="0" presId="urn:microsoft.com/office/officeart/2005/8/layout/radial4"/>
    <dgm:cxn modelId="{DDD9F83E-6E1C-4408-B3C3-E874B0B2C1D6}" srcId="{B7885CE6-6DED-452F-9E1A-88E9DF0D637B}" destId="{2C43ABD4-0000-414C-A566-92223C5268F7}" srcOrd="0" destOrd="0" parTransId="{EEDB2403-425C-4B62-A60C-85178D1F916C}" sibTransId="{6E7CD2C6-8FE6-424D-9996-D6092352B374}"/>
    <dgm:cxn modelId="{32EEE8D3-B016-464A-A543-0E631A8E1CCF}" type="presParOf" srcId="{5F2233D1-39E9-4D1E-9969-D2436BA630CF}" destId="{68D4D9B9-BDD1-45D5-ABC1-D080FB1969D9}" srcOrd="0" destOrd="0" presId="urn:microsoft.com/office/officeart/2005/8/layout/radial4"/>
    <dgm:cxn modelId="{07BF3B17-0697-46C4-881E-9E3263D7AC89}" type="presParOf" srcId="{5F2233D1-39E9-4D1E-9969-D2436BA630CF}" destId="{DEDE1706-9DED-4F39-8DC4-84EF6F375BA5}" srcOrd="1" destOrd="0" presId="urn:microsoft.com/office/officeart/2005/8/layout/radial4"/>
    <dgm:cxn modelId="{2E1E2065-DF10-44E3-AE96-8E6ADA6B6FED}" type="presParOf" srcId="{5F2233D1-39E9-4D1E-9969-D2436BA630CF}" destId="{B20D1BE3-8BFF-45DB-B66B-BB7F14342282}" srcOrd="2" destOrd="0" presId="urn:microsoft.com/office/officeart/2005/8/layout/radial4"/>
    <dgm:cxn modelId="{7EDC4822-ED1D-40FE-8991-6F2630F3D1FF}" type="presParOf" srcId="{5F2233D1-39E9-4D1E-9969-D2436BA630CF}" destId="{B0ADB33A-189A-4342-BDCD-E0CF0B720ED1}" srcOrd="3" destOrd="0" presId="urn:microsoft.com/office/officeart/2005/8/layout/radial4"/>
    <dgm:cxn modelId="{703ED2B7-0BD3-488E-9B39-10289C0DDE40}" type="presParOf" srcId="{5F2233D1-39E9-4D1E-9969-D2436BA630CF}" destId="{CC2BA0C3-E74B-4857-82A9-A9F5DE17291C}" srcOrd="4" destOrd="0" presId="urn:microsoft.com/office/officeart/2005/8/layout/radial4"/>
    <dgm:cxn modelId="{56987610-566E-4A78-AF84-0DEC8C2082A6}" type="presParOf" srcId="{5F2233D1-39E9-4D1E-9969-D2436BA630CF}" destId="{BC2B39C0-58D2-4C76-9787-76470062DFCF}" srcOrd="5" destOrd="0" presId="urn:microsoft.com/office/officeart/2005/8/layout/radial4"/>
    <dgm:cxn modelId="{D1C3FFEC-3CAF-4C56-8403-693FEC2334CB}" type="presParOf" srcId="{5F2233D1-39E9-4D1E-9969-D2436BA630CF}" destId="{1CD66F89-8B2C-4AB0-B4E8-FEEAC414B055}"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4D9B9-BDD1-45D5-ABC1-D080FB1969D9}">
      <dsp:nvSpPr>
        <dsp:cNvPr id="0" name=""/>
        <dsp:cNvSpPr/>
      </dsp:nvSpPr>
      <dsp:spPr>
        <a:xfrm>
          <a:off x="3078877" y="2721177"/>
          <a:ext cx="2277525" cy="2277525"/>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zh-TW" altLang="en-US" sz="3400" kern="1200" dirty="0" smtClean="0"/>
            <a:t>賞櫻遊覽車事故</a:t>
          </a:r>
          <a:endParaRPr lang="zh-TW" altLang="en-US" sz="3400" kern="1200" dirty="0"/>
        </a:p>
      </dsp:txBody>
      <dsp:txXfrm>
        <a:off x="3412413" y="3054713"/>
        <a:ext cx="1610453" cy="1610453"/>
      </dsp:txXfrm>
    </dsp:sp>
    <dsp:sp modelId="{DEDE1706-9DED-4F39-8DC4-84EF6F375BA5}">
      <dsp:nvSpPr>
        <dsp:cNvPr id="0" name=""/>
        <dsp:cNvSpPr/>
      </dsp:nvSpPr>
      <dsp:spPr>
        <a:xfrm rot="12900000">
          <a:off x="1608589" y="2321578"/>
          <a:ext cx="1751087" cy="649094"/>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0D1BE3-8BFF-45DB-B66B-BB7F14342282}">
      <dsp:nvSpPr>
        <dsp:cNvPr id="0" name=""/>
        <dsp:cNvSpPr/>
      </dsp:nvSpPr>
      <dsp:spPr>
        <a:xfrm>
          <a:off x="685104" y="1278474"/>
          <a:ext cx="2163649" cy="173091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511300">
            <a:lnSpc>
              <a:spcPct val="90000"/>
            </a:lnSpc>
            <a:spcBef>
              <a:spcPct val="0"/>
            </a:spcBef>
            <a:spcAft>
              <a:spcPct val="35000"/>
            </a:spcAft>
          </a:pPr>
          <a:r>
            <a:rPr lang="zh-TW" altLang="en-US" sz="3400" kern="1200" dirty="0" smtClean="0"/>
            <a:t>拼裝車</a:t>
          </a:r>
          <a:endParaRPr lang="zh-TW" altLang="en-US" sz="3400" kern="1200" dirty="0"/>
        </a:p>
      </dsp:txBody>
      <dsp:txXfrm>
        <a:off x="735801" y="1329171"/>
        <a:ext cx="2062255" cy="1629525"/>
      </dsp:txXfrm>
    </dsp:sp>
    <dsp:sp modelId="{B0ADB33A-189A-4342-BDCD-E0CF0B720ED1}">
      <dsp:nvSpPr>
        <dsp:cNvPr id="0" name=""/>
        <dsp:cNvSpPr/>
      </dsp:nvSpPr>
      <dsp:spPr>
        <a:xfrm rot="16200000">
          <a:off x="3342096" y="1419171"/>
          <a:ext cx="1751087" cy="649094"/>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2BA0C3-E74B-4857-82A9-A9F5DE17291C}">
      <dsp:nvSpPr>
        <dsp:cNvPr id="0" name=""/>
        <dsp:cNvSpPr/>
      </dsp:nvSpPr>
      <dsp:spPr>
        <a:xfrm>
          <a:off x="3135815" y="2715"/>
          <a:ext cx="2163649" cy="173091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511300">
            <a:lnSpc>
              <a:spcPct val="90000"/>
            </a:lnSpc>
            <a:spcBef>
              <a:spcPct val="0"/>
            </a:spcBef>
            <a:spcAft>
              <a:spcPct val="35000"/>
            </a:spcAft>
          </a:pPr>
          <a:r>
            <a:rPr lang="zh-TW" altLang="en-US" sz="3400" kern="1200" dirty="0" smtClean="0"/>
            <a:t>司機</a:t>
          </a:r>
          <a:endParaRPr lang="zh-TW" altLang="en-US" sz="3400" kern="1200" dirty="0"/>
        </a:p>
      </dsp:txBody>
      <dsp:txXfrm>
        <a:off x="3186512" y="53412"/>
        <a:ext cx="2062255" cy="1629525"/>
      </dsp:txXfrm>
    </dsp:sp>
    <dsp:sp modelId="{BC2B39C0-58D2-4C76-9787-76470062DFCF}">
      <dsp:nvSpPr>
        <dsp:cNvPr id="0" name=""/>
        <dsp:cNvSpPr/>
      </dsp:nvSpPr>
      <dsp:spPr>
        <a:xfrm rot="19500000">
          <a:off x="5075603" y="2321578"/>
          <a:ext cx="1751087" cy="649094"/>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D66F89-8B2C-4AB0-B4E8-FEEAC414B055}">
      <dsp:nvSpPr>
        <dsp:cNvPr id="0" name=""/>
        <dsp:cNvSpPr/>
      </dsp:nvSpPr>
      <dsp:spPr>
        <a:xfrm>
          <a:off x="5586525" y="1278474"/>
          <a:ext cx="2163649" cy="173091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511300">
            <a:lnSpc>
              <a:spcPct val="90000"/>
            </a:lnSpc>
            <a:spcBef>
              <a:spcPct val="0"/>
            </a:spcBef>
            <a:spcAft>
              <a:spcPct val="35000"/>
            </a:spcAft>
          </a:pPr>
          <a:r>
            <a:rPr lang="zh-TW" altLang="en-US" sz="3400" kern="1200" dirty="0" smtClean="0"/>
            <a:t>制度</a:t>
          </a:r>
          <a:endParaRPr lang="zh-TW" altLang="en-US" sz="3400" kern="1200" dirty="0"/>
        </a:p>
      </dsp:txBody>
      <dsp:txXfrm>
        <a:off x="5637222" y="1329171"/>
        <a:ext cx="2062255" cy="16295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9B303-CA0A-4996-9F68-DC775A63C97D}">
      <dsp:nvSpPr>
        <dsp:cNvPr id="0" name=""/>
        <dsp:cNvSpPr/>
      </dsp:nvSpPr>
      <dsp:spPr>
        <a:xfrm>
          <a:off x="345638" y="0"/>
          <a:ext cx="3917235" cy="435334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F0DB5C-23FE-45DD-96BF-84D5AF9ADB60}">
      <dsp:nvSpPr>
        <dsp:cNvPr id="0" name=""/>
        <dsp:cNvSpPr/>
      </dsp:nvSpPr>
      <dsp:spPr>
        <a:xfrm>
          <a:off x="0" y="1306004"/>
          <a:ext cx="1382553" cy="1741338"/>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文鼎圓體L" pitchFamily="34" charset="-120"/>
              <a:ea typeface="文鼎圓體L" pitchFamily="34" charset="-120"/>
            </a:rPr>
            <a:t>國外進口底盤</a:t>
          </a:r>
          <a:endParaRPr lang="zh-TW" altLang="en-US" sz="2400" kern="1200" dirty="0">
            <a:latin typeface="文鼎圓體L" pitchFamily="34" charset="-120"/>
            <a:ea typeface="文鼎圓體L" pitchFamily="34" charset="-120"/>
          </a:endParaRPr>
        </a:p>
      </dsp:txBody>
      <dsp:txXfrm>
        <a:off x="67491" y="1373495"/>
        <a:ext cx="1247571" cy="1606356"/>
      </dsp:txXfrm>
    </dsp:sp>
    <dsp:sp modelId="{BB0CA354-98F4-4341-A36C-01A9F8369F52}">
      <dsp:nvSpPr>
        <dsp:cNvPr id="0" name=""/>
        <dsp:cNvSpPr/>
      </dsp:nvSpPr>
      <dsp:spPr>
        <a:xfrm>
          <a:off x="1612979" y="1306004"/>
          <a:ext cx="1382553" cy="1741338"/>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文鼎圓體L" pitchFamily="34" charset="-120"/>
              <a:ea typeface="文鼎圓體L" pitchFamily="34" charset="-120"/>
            </a:rPr>
            <a:t>在台打造車身</a:t>
          </a:r>
          <a:endParaRPr lang="zh-TW" altLang="en-US" sz="2400" kern="1200" dirty="0">
            <a:latin typeface="文鼎圓體L" pitchFamily="34" charset="-120"/>
            <a:ea typeface="文鼎圓體L" pitchFamily="34" charset="-120"/>
          </a:endParaRPr>
        </a:p>
      </dsp:txBody>
      <dsp:txXfrm>
        <a:off x="1680470" y="1373495"/>
        <a:ext cx="1247571" cy="1606356"/>
      </dsp:txXfrm>
    </dsp:sp>
    <dsp:sp modelId="{A48A4116-7E03-451D-A1EB-8CAAB6F7198D}">
      <dsp:nvSpPr>
        <dsp:cNvPr id="0" name=""/>
        <dsp:cNvSpPr/>
      </dsp:nvSpPr>
      <dsp:spPr>
        <a:xfrm>
          <a:off x="3225958" y="1306004"/>
          <a:ext cx="1382553" cy="1741338"/>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文鼎圓體L" pitchFamily="34" charset="-120"/>
              <a:ea typeface="文鼎圓體L" pitchFamily="34" charset="-120"/>
            </a:rPr>
            <a:t>車安中心認證</a:t>
          </a:r>
          <a:endParaRPr lang="zh-TW" altLang="en-US" sz="2400" kern="1200" dirty="0">
            <a:latin typeface="文鼎圓體L" pitchFamily="34" charset="-120"/>
            <a:ea typeface="文鼎圓體L" pitchFamily="34" charset="-120"/>
          </a:endParaRPr>
        </a:p>
      </dsp:txBody>
      <dsp:txXfrm>
        <a:off x="3293449" y="1373495"/>
        <a:ext cx="1247571" cy="16063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B694DB-5CEE-4520-9558-C5C4C2CAF6D9}" type="datetimeFigureOut">
              <a:rPr lang="zh-TW" altLang="en-US" smtClean="0"/>
              <a:t>2017/2/22</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E1C449-6545-4209-B33E-8FC17131A9EA}" type="slidenum">
              <a:rPr lang="zh-TW" altLang="en-US" smtClean="0"/>
              <a:t>‹#›</a:t>
            </a:fld>
            <a:endParaRPr lang="zh-TW" altLang="en-US"/>
          </a:p>
        </p:txBody>
      </p:sp>
    </p:spTree>
    <p:extLst>
      <p:ext uri="{BB962C8B-B14F-4D97-AF65-F5344CB8AC3E}">
        <p14:creationId xmlns:p14="http://schemas.microsoft.com/office/powerpoint/2010/main" val="836650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2C417B-2C90-47E8-83C8-68BCE8E55C79}" type="datetimeFigureOut">
              <a:rPr lang="zh-TW" altLang="en-US" smtClean="0"/>
              <a:t>2017/2/22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1652E8-112F-43C7-BDD4-D54507994B19}" type="slidenum">
              <a:rPr lang="zh-TW" altLang="en-US" smtClean="0"/>
              <a:t>‹#›</a:t>
            </a:fld>
            <a:endParaRPr lang="zh-TW" altLang="en-US"/>
          </a:p>
        </p:txBody>
      </p:sp>
    </p:spTree>
    <p:extLst>
      <p:ext uri="{BB962C8B-B14F-4D97-AF65-F5344CB8AC3E}">
        <p14:creationId xmlns:p14="http://schemas.microsoft.com/office/powerpoint/2010/main" val="363278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DD4C3D4B-0434-4754-B109-7ED6286E0683}" type="datetimeFigureOut">
              <a:rPr lang="zh-TW" altLang="en-US" smtClean="0"/>
              <a:t>2017/2/22</a:t>
            </a:fld>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BA75FB3-C287-47B4-9467-4870E1DA8C2B}" type="slidenum">
              <a:rPr lang="zh-TW" altLang="en-US" smtClean="0"/>
              <a:t>‹#›</a:t>
            </a:fld>
            <a:endParaRPr lang="zh-TW" altLang="en-US"/>
          </a:p>
        </p:txBody>
      </p:sp>
    </p:spTree>
    <p:extLst>
      <p:ext uri="{BB962C8B-B14F-4D97-AF65-F5344CB8AC3E}">
        <p14:creationId xmlns:p14="http://schemas.microsoft.com/office/powerpoint/2010/main" val="1710856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D4C3D4B-0434-4754-B109-7ED6286E0683}" type="datetimeFigureOut">
              <a:rPr lang="zh-TW" altLang="en-US" smtClean="0"/>
              <a:t>2017/2/22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BA75FB3-C287-47B4-9467-4870E1DA8C2B}" type="slidenum">
              <a:rPr lang="zh-TW" altLang="en-US" smtClean="0"/>
              <a:t>‹#›</a:t>
            </a:fld>
            <a:endParaRPr lang="zh-TW" altLang="en-US"/>
          </a:p>
        </p:txBody>
      </p:sp>
    </p:spTree>
    <p:extLst>
      <p:ext uri="{BB962C8B-B14F-4D97-AF65-F5344CB8AC3E}">
        <p14:creationId xmlns:p14="http://schemas.microsoft.com/office/powerpoint/2010/main" val="3945618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D4C3D4B-0434-4754-B109-7ED6286E0683}" type="datetimeFigureOut">
              <a:rPr lang="zh-TW" altLang="en-US" smtClean="0"/>
              <a:t>2017/2/22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BA75FB3-C287-47B4-9467-4870E1DA8C2B}" type="slidenum">
              <a:rPr lang="zh-TW" altLang="en-US" smtClean="0"/>
              <a:t>‹#›</a:t>
            </a:fld>
            <a:endParaRPr lang="zh-TW" altLang="en-US"/>
          </a:p>
        </p:txBody>
      </p:sp>
    </p:spTree>
    <p:extLst>
      <p:ext uri="{BB962C8B-B14F-4D97-AF65-F5344CB8AC3E}">
        <p14:creationId xmlns:p14="http://schemas.microsoft.com/office/powerpoint/2010/main" val="3187049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D4C3D4B-0434-4754-B109-7ED6286E0683}" type="datetimeFigureOut">
              <a:rPr lang="zh-TW" altLang="en-US" smtClean="0"/>
              <a:t>2017/2/22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BA75FB3-C287-47B4-9467-4870E1DA8C2B}" type="slidenum">
              <a:rPr lang="zh-TW" altLang="en-US" smtClean="0"/>
              <a:t>‹#›</a:t>
            </a:fld>
            <a:endParaRPr lang="zh-TW" altLang="en-US"/>
          </a:p>
        </p:txBody>
      </p:sp>
    </p:spTree>
    <p:extLst>
      <p:ext uri="{BB962C8B-B14F-4D97-AF65-F5344CB8AC3E}">
        <p14:creationId xmlns:p14="http://schemas.microsoft.com/office/powerpoint/2010/main" val="31177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DD4C3D4B-0434-4754-B109-7ED6286E0683}" type="datetimeFigureOut">
              <a:rPr lang="zh-TW" altLang="en-US" smtClean="0"/>
              <a:t>2017/2/22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BA75FB3-C287-47B4-9467-4870E1DA8C2B}" type="slidenum">
              <a:rPr lang="zh-TW" altLang="en-US" smtClean="0"/>
              <a:t>‹#›</a:t>
            </a:fld>
            <a:endParaRPr lang="zh-TW" altLang="en-US"/>
          </a:p>
        </p:txBody>
      </p:sp>
    </p:spTree>
    <p:extLst>
      <p:ext uri="{BB962C8B-B14F-4D97-AF65-F5344CB8AC3E}">
        <p14:creationId xmlns:p14="http://schemas.microsoft.com/office/powerpoint/2010/main" val="178770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DD4C3D4B-0434-4754-B109-7ED6286E0683}" type="datetimeFigureOut">
              <a:rPr lang="zh-TW" altLang="en-US" smtClean="0"/>
              <a:t>2017/2/22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BA75FB3-C287-47B4-9467-4870E1DA8C2B}" type="slidenum">
              <a:rPr lang="zh-TW" altLang="en-US" smtClean="0"/>
              <a:t>‹#›</a:t>
            </a:fld>
            <a:endParaRPr lang="zh-TW" altLang="en-US"/>
          </a:p>
        </p:txBody>
      </p:sp>
    </p:spTree>
    <p:extLst>
      <p:ext uri="{BB962C8B-B14F-4D97-AF65-F5344CB8AC3E}">
        <p14:creationId xmlns:p14="http://schemas.microsoft.com/office/powerpoint/2010/main" val="908044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DD4C3D4B-0434-4754-B109-7ED6286E0683}" type="datetimeFigureOut">
              <a:rPr lang="zh-TW" altLang="en-US" smtClean="0"/>
              <a:t>2017/2/22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BA75FB3-C287-47B4-9467-4870E1DA8C2B}" type="slidenum">
              <a:rPr lang="zh-TW" altLang="en-US" smtClean="0"/>
              <a:t>‹#›</a:t>
            </a:fld>
            <a:endParaRPr lang="zh-TW" altLang="en-US"/>
          </a:p>
        </p:txBody>
      </p:sp>
    </p:spTree>
    <p:extLst>
      <p:ext uri="{BB962C8B-B14F-4D97-AF65-F5344CB8AC3E}">
        <p14:creationId xmlns:p14="http://schemas.microsoft.com/office/powerpoint/2010/main" val="103801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DD4C3D4B-0434-4754-B109-7ED6286E0683}" type="datetimeFigureOut">
              <a:rPr lang="zh-TW" altLang="en-US" smtClean="0"/>
              <a:t>2017/2/22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BA75FB3-C287-47B4-9467-4870E1DA8C2B}" type="slidenum">
              <a:rPr lang="zh-TW" altLang="en-US" smtClean="0"/>
              <a:t>‹#›</a:t>
            </a:fld>
            <a:endParaRPr lang="zh-TW" altLang="en-US"/>
          </a:p>
        </p:txBody>
      </p:sp>
    </p:spTree>
    <p:extLst>
      <p:ext uri="{BB962C8B-B14F-4D97-AF65-F5344CB8AC3E}">
        <p14:creationId xmlns:p14="http://schemas.microsoft.com/office/powerpoint/2010/main" val="328029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D4C3D4B-0434-4754-B109-7ED6286E0683}" type="datetimeFigureOut">
              <a:rPr lang="zh-TW" altLang="en-US" smtClean="0"/>
              <a:t>2017/2/22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BA75FB3-C287-47B4-9467-4870E1DA8C2B}" type="slidenum">
              <a:rPr lang="zh-TW" altLang="en-US" smtClean="0"/>
              <a:t>‹#›</a:t>
            </a:fld>
            <a:endParaRPr lang="zh-TW" altLang="en-US"/>
          </a:p>
        </p:txBody>
      </p:sp>
    </p:spTree>
    <p:extLst>
      <p:ext uri="{BB962C8B-B14F-4D97-AF65-F5344CB8AC3E}">
        <p14:creationId xmlns:p14="http://schemas.microsoft.com/office/powerpoint/2010/main" val="1292414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D4C3D4B-0434-4754-B109-7ED6286E0683}" type="datetimeFigureOut">
              <a:rPr lang="zh-TW" altLang="en-US" smtClean="0"/>
              <a:t>2017/2/22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BA75FB3-C287-47B4-9467-4870E1DA8C2B}" type="slidenum">
              <a:rPr lang="zh-TW" altLang="en-US" smtClean="0"/>
              <a:t>‹#›</a:t>
            </a:fld>
            <a:endParaRPr lang="zh-TW" altLang="en-US"/>
          </a:p>
        </p:txBody>
      </p:sp>
    </p:spTree>
    <p:extLst>
      <p:ext uri="{BB962C8B-B14F-4D97-AF65-F5344CB8AC3E}">
        <p14:creationId xmlns:p14="http://schemas.microsoft.com/office/powerpoint/2010/main" val="1977343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D4C3D4B-0434-4754-B109-7ED6286E0683}" type="datetimeFigureOut">
              <a:rPr lang="zh-TW" altLang="en-US" smtClean="0"/>
              <a:t>2017/2/22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BA75FB3-C287-47B4-9467-4870E1DA8C2B}" type="slidenum">
              <a:rPr lang="zh-TW" altLang="en-US" smtClean="0"/>
              <a:t>‹#›</a:t>
            </a:fld>
            <a:endParaRPr lang="zh-TW" altLang="en-US"/>
          </a:p>
        </p:txBody>
      </p:sp>
    </p:spTree>
    <p:extLst>
      <p:ext uri="{BB962C8B-B14F-4D97-AF65-F5344CB8AC3E}">
        <p14:creationId xmlns:p14="http://schemas.microsoft.com/office/powerpoint/2010/main" val="270944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C3D4B-0434-4754-B109-7ED6286E0683}" type="datetimeFigureOut">
              <a:rPr lang="zh-TW" altLang="en-US" smtClean="0"/>
              <a:t>2017/2/22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75FB3-C287-47B4-9467-4870E1DA8C2B}" type="slidenum">
              <a:rPr lang="zh-TW" altLang="en-US" smtClean="0"/>
              <a:t>‹#›</a:t>
            </a:fld>
            <a:endParaRPr lang="zh-TW" altLang="en-US"/>
          </a:p>
        </p:txBody>
      </p:sp>
      <p:pic>
        <p:nvPicPr>
          <p:cNvPr id="8" name="Picture 6" descr="全華LOGO-原"/>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7175" y="6450013"/>
            <a:ext cx="727075" cy="407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531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hyperlink" Target="http://xxhuangzq.blog.163.com/blog/static/734122192009102714258963/" TargetMode="External"/><Relationship Id="rId3" Type="http://schemas.openxmlformats.org/officeDocument/2006/relationships/hyperlink" Target="https://theinitium.com/article/20170220-taiwan-tour-bus-accident/" TargetMode="External"/><Relationship Id="rId7" Type="http://schemas.openxmlformats.org/officeDocument/2006/relationships/hyperlink" Target="file:///C:\Users\admin\Desktop\3&#26376;&#23478;&#25919;&#26376;&#21002;&#20027;&#38988;\http" TargetMode="External"/><Relationship Id="rId2" Type="http://schemas.openxmlformats.org/officeDocument/2006/relationships/hyperlink" Target="https://udn.com/news/story/10830/2283169" TargetMode="External"/><Relationship Id="rId1" Type="http://schemas.openxmlformats.org/officeDocument/2006/relationships/slideLayout" Target="../slideLayouts/slideLayout2.xml"/><Relationship Id="rId6" Type="http://schemas.openxmlformats.org/officeDocument/2006/relationships/hyperlink" Target="http://www.setn.com/News.aspx?NewsID=224901" TargetMode="External"/><Relationship Id="rId11" Type="http://schemas.openxmlformats.org/officeDocument/2006/relationships/hyperlink" Target="http://hsmaterial.moe.edu.tw/file/bus/bus7-3-1-1/jpg/7-3-1-1-6_5.html" TargetMode="External"/><Relationship Id="rId5" Type="http://schemas.openxmlformats.org/officeDocument/2006/relationships/hyperlink" Target="http://news.ltn.com.tw/news/society/breakingnews/1975065" TargetMode="External"/><Relationship Id="rId10" Type="http://schemas.openxmlformats.org/officeDocument/2006/relationships/hyperlink" Target="https://video.udn.com/news/528926" TargetMode="External"/><Relationship Id="rId4" Type="http://schemas.openxmlformats.org/officeDocument/2006/relationships/hyperlink" Target="https://today.line.me/tw/article/b90dc0566669c55aec0090082978b262fec46c6f3729bb6a475f75486bd124f2" TargetMode="External"/><Relationship Id="rId9" Type="http://schemas.openxmlformats.org/officeDocument/2006/relationships/hyperlink" Target="https://www.google.com.tw/url?sa=i&amp;rct=j&amp;q=&amp;esrc=s&amp;source=images&amp;cd=&amp;ved=0ahUKEwj2p9yf56LSAhUIVZQKHQZ-BFgQjhwIBQ&amp;url=http://talk.news.pts.org.tw/show/13389&amp;psig=AFQjCNE6tyUjqifKHZ4kYli00_HmbOX1Lg&amp;ust=1487822051850197"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a:p>
        </p:txBody>
      </p:sp>
      <p:sp>
        <p:nvSpPr>
          <p:cNvPr id="3" name="副標題 2"/>
          <p:cNvSpPr>
            <a:spLocks noGrp="1"/>
          </p:cNvSpPr>
          <p:nvPr>
            <p:ph type="subTitle" idx="1"/>
          </p:nvPr>
        </p:nvSpPr>
        <p:spPr/>
        <p:txBody>
          <a:bodyPr/>
          <a:lstStyle/>
          <a:p>
            <a:endParaRPr lang="zh-TW" altLang="en-US"/>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344"/>
            <a:ext cx="9144000" cy="6264687"/>
          </a:xfrm>
          <a:prstGeom prst="rect">
            <a:avLst/>
          </a:prstGeom>
        </p:spPr>
      </p:pic>
      <p:sp>
        <p:nvSpPr>
          <p:cNvPr id="10" name="矩形 9"/>
          <p:cNvSpPr/>
          <p:nvPr/>
        </p:nvSpPr>
        <p:spPr>
          <a:xfrm>
            <a:off x="611560" y="2692706"/>
            <a:ext cx="8352928" cy="1138773"/>
          </a:xfrm>
          <a:prstGeom prst="rect">
            <a:avLst/>
          </a:prstGeom>
          <a:solidFill>
            <a:schemeClr val="bg1">
              <a:alpha val="64000"/>
            </a:schemeClr>
          </a:solidFill>
        </p:spPr>
        <p:txBody>
          <a:bodyPr wrap="square">
            <a:spAutoFit/>
          </a:bodyPr>
          <a:lstStyle/>
          <a:p>
            <a:pPr algn="ctr"/>
            <a:r>
              <a:rPr lang="zh-TW" altLang="en-US" sz="4000" b="1" dirty="0" smtClean="0">
                <a:solidFill>
                  <a:srgbClr val="FF0000"/>
                </a:solidFill>
              </a:rPr>
              <a:t>拼裝車疑慮</a:t>
            </a:r>
            <a:r>
              <a:rPr lang="en-US" altLang="zh-TW" sz="4000" b="1" dirty="0" smtClean="0">
                <a:solidFill>
                  <a:srgbClr val="FF0000"/>
                </a:solidFill>
              </a:rPr>
              <a:t>VS</a:t>
            </a:r>
            <a:r>
              <a:rPr lang="zh-TW" altLang="en-US" sz="4000" b="1" dirty="0" smtClean="0">
                <a:solidFill>
                  <a:srgbClr val="FF0000"/>
                </a:solidFill>
              </a:rPr>
              <a:t>司機過勞 </a:t>
            </a:r>
            <a:endParaRPr lang="en-US" altLang="zh-TW" sz="4000" b="1" dirty="0" smtClean="0">
              <a:solidFill>
                <a:srgbClr val="FF0000"/>
              </a:solidFill>
            </a:endParaRPr>
          </a:p>
          <a:p>
            <a:pPr algn="ctr"/>
            <a:r>
              <a:rPr lang="zh-TW" altLang="en-US" sz="2800" b="1" dirty="0" smtClean="0">
                <a:solidFill>
                  <a:srgbClr val="FF0000"/>
                </a:solidFill>
              </a:rPr>
              <a:t>賞櫻團車禍  </a:t>
            </a:r>
            <a:endParaRPr lang="zh-TW" altLang="en-US" sz="2800" dirty="0">
              <a:solidFill>
                <a:srgbClr val="FF0000"/>
              </a:solidFill>
            </a:endParaRPr>
          </a:p>
        </p:txBody>
      </p:sp>
      <p:sp>
        <p:nvSpPr>
          <p:cNvPr id="11" name="Text Box 7"/>
          <p:cNvSpPr txBox="1">
            <a:spLocks noChangeArrowheads="1"/>
          </p:cNvSpPr>
          <p:nvPr/>
        </p:nvSpPr>
        <p:spPr bwMode="auto">
          <a:xfrm>
            <a:off x="6731669" y="6531429"/>
            <a:ext cx="24114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1400" b="1" dirty="0">
                <a:latin typeface="微軟正黑體" pitchFamily="34" charset="-120"/>
                <a:ea typeface="微軟正黑體" pitchFamily="34" charset="-120"/>
              </a:rPr>
              <a:t>全華家政月刊</a:t>
            </a:r>
            <a:r>
              <a:rPr lang="en-US" altLang="zh-TW" sz="1400" b="1" dirty="0" smtClean="0">
                <a:latin typeface="微軟正黑體" pitchFamily="34" charset="-120"/>
                <a:ea typeface="微軟正黑體" pitchFamily="34" charset="-120"/>
              </a:rPr>
              <a:t>2017</a:t>
            </a:r>
            <a:r>
              <a:rPr lang="zh-TW" altLang="en-US" sz="1400" b="1" dirty="0" smtClean="0">
                <a:latin typeface="微軟正黑體" pitchFamily="34" charset="-120"/>
                <a:ea typeface="微軟正黑體" pitchFamily="34" charset="-120"/>
              </a:rPr>
              <a:t>年</a:t>
            </a:r>
            <a:r>
              <a:rPr lang="en-US" altLang="zh-TW" sz="1400" b="1" dirty="0">
                <a:latin typeface="微軟正黑體" pitchFamily="34" charset="-120"/>
                <a:ea typeface="微軟正黑體" pitchFamily="34" charset="-120"/>
              </a:rPr>
              <a:t>3</a:t>
            </a:r>
            <a:r>
              <a:rPr lang="zh-TW" altLang="en-US" sz="1400" b="1" dirty="0">
                <a:latin typeface="微軟正黑體" pitchFamily="34" charset="-120"/>
                <a:ea typeface="微軟正黑體" pitchFamily="34" charset="-120"/>
              </a:rPr>
              <a:t>月號</a:t>
            </a:r>
          </a:p>
        </p:txBody>
      </p:sp>
    </p:spTree>
    <p:extLst>
      <p:ext uri="{BB962C8B-B14F-4D97-AF65-F5344CB8AC3E}">
        <p14:creationId xmlns:p14="http://schemas.microsoft.com/office/powerpoint/2010/main" val="3391150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司機和導遊沒加勞保</a:t>
            </a:r>
            <a:endParaRPr lang="zh-TW" altLang="en-US" dirty="0">
              <a:latin typeface="微軟正黑體" pitchFamily="34" charset="-120"/>
              <a:ea typeface="微軟正黑體" pitchFamily="34" charset="-120"/>
            </a:endParaRPr>
          </a:p>
        </p:txBody>
      </p:sp>
      <p:sp>
        <p:nvSpPr>
          <p:cNvPr id="3" name="內容版面配置區 2"/>
          <p:cNvSpPr>
            <a:spLocks noGrp="1"/>
          </p:cNvSpPr>
          <p:nvPr>
            <p:ph sz="half" idx="1"/>
          </p:nvPr>
        </p:nvSpPr>
        <p:spPr>
          <a:xfrm>
            <a:off x="0" y="1700808"/>
            <a:ext cx="4218112" cy="4525963"/>
          </a:xfrm>
        </p:spPr>
        <p:txBody>
          <a:bodyPr>
            <a:noAutofit/>
          </a:bodyPr>
          <a:lstStyle/>
          <a:p>
            <a:r>
              <a:rPr lang="zh-TW" altLang="en-US" sz="2400" dirty="0" smtClean="0"/>
              <a:t>勞動部資料顯示，賞櫻團承辦單位蝶戀花旅行社，未幫司機</a:t>
            </a:r>
            <a:r>
              <a:rPr lang="zh-TW" altLang="en-US" sz="2400" dirty="0"/>
              <a:t>及</a:t>
            </a:r>
            <a:r>
              <a:rPr lang="zh-TW" altLang="en-US" sz="2400" dirty="0" smtClean="0"/>
              <a:t>導遊加勞保。司機</a:t>
            </a:r>
            <a:r>
              <a:rPr lang="zh-TW" altLang="en-US" sz="2400" dirty="0"/>
              <a:t>康育薰去年</a:t>
            </a:r>
            <a:r>
              <a:rPr lang="en-US" altLang="zh-TW" sz="2400" dirty="0"/>
              <a:t>3</a:t>
            </a:r>
            <a:r>
              <a:rPr lang="zh-TW" altLang="en-US" sz="2400" dirty="0"/>
              <a:t>月</a:t>
            </a:r>
            <a:r>
              <a:rPr lang="en-US" altLang="zh-TW" sz="2400" dirty="0"/>
              <a:t>23</a:t>
            </a:r>
            <a:r>
              <a:rPr lang="zh-TW" altLang="en-US" sz="2400" dirty="0"/>
              <a:t>日退保後，即未再</a:t>
            </a:r>
            <a:r>
              <a:rPr lang="zh-TW" altLang="en-US" sz="2400" dirty="0" smtClean="0"/>
              <a:t>加保；</a:t>
            </a:r>
            <a:r>
              <a:rPr lang="zh-TW" altLang="en-US" sz="2400" dirty="0"/>
              <a:t>導遊蕭如進已領過勞保老年給付，因此未再加保</a:t>
            </a:r>
            <a:r>
              <a:rPr lang="zh-TW" altLang="en-US" sz="2400" dirty="0" smtClean="0"/>
              <a:t>，也未</a:t>
            </a:r>
            <a:r>
              <a:rPr lang="zh-TW" altLang="en-US" sz="2400" dirty="0"/>
              <a:t>投保職災保險</a:t>
            </a:r>
            <a:r>
              <a:rPr lang="zh-TW" altLang="en-US" sz="2400" dirty="0" smtClean="0"/>
              <a:t>。</a:t>
            </a:r>
            <a:endParaRPr lang="en-US" altLang="zh-TW" sz="2400" dirty="0" smtClean="0"/>
          </a:p>
          <a:p>
            <a:r>
              <a:rPr lang="zh-TW" altLang="en-US" sz="2400" dirty="0" smtClean="0"/>
              <a:t>蝶</a:t>
            </a:r>
            <a:r>
              <a:rPr lang="zh-TW" altLang="en-US" sz="2400" dirty="0"/>
              <a:t>戀花旅行社去年、前年都曾被勞檢，分別因沒有員工出勤紀錄及工資清冊違法，北市勞動局曾開罰</a:t>
            </a:r>
            <a:r>
              <a:rPr lang="en-US" altLang="zh-TW" sz="2400" dirty="0"/>
              <a:t>6</a:t>
            </a:r>
            <a:r>
              <a:rPr lang="zh-TW" altLang="en-US" sz="2400" dirty="0"/>
              <a:t>萬元。</a:t>
            </a:r>
          </a:p>
        </p:txBody>
      </p:sp>
      <p:pic>
        <p:nvPicPr>
          <p:cNvPr id="7" name="內容版面配置區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55976" y="2348880"/>
            <a:ext cx="4587177" cy="3096344"/>
          </a:xfrm>
        </p:spPr>
      </p:pic>
      <p:sp>
        <p:nvSpPr>
          <p:cNvPr id="9" name="橢圓 8"/>
          <p:cNvSpPr/>
          <p:nvPr/>
        </p:nvSpPr>
        <p:spPr>
          <a:xfrm>
            <a:off x="4644008" y="4293096"/>
            <a:ext cx="4032448" cy="1368152"/>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93176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司機過勞</a:t>
            </a:r>
            <a:endParaRPr lang="zh-TW" altLang="en-US" dirty="0">
              <a:latin typeface="微軟正黑體" pitchFamily="34" charset="-120"/>
              <a:ea typeface="微軟正黑體" pitchFamily="34" charset="-120"/>
            </a:endParaRPr>
          </a:p>
        </p:txBody>
      </p:sp>
      <p:sp>
        <p:nvSpPr>
          <p:cNvPr id="3" name="內容版面配置區 2"/>
          <p:cNvSpPr>
            <a:spLocks noGrp="1"/>
          </p:cNvSpPr>
          <p:nvPr>
            <p:ph sz="half" idx="1"/>
          </p:nvPr>
        </p:nvSpPr>
        <p:spPr>
          <a:xfrm>
            <a:off x="251520" y="1772816"/>
            <a:ext cx="4038600" cy="4525963"/>
          </a:xfrm>
        </p:spPr>
        <p:txBody>
          <a:bodyPr>
            <a:noAutofit/>
          </a:bodyPr>
          <a:lstStyle/>
          <a:p>
            <a:r>
              <a:rPr lang="zh-TW" altLang="en-US" sz="2400" dirty="0" smtClean="0"/>
              <a:t>司機</a:t>
            </a:r>
            <a:r>
              <a:rPr lang="en-US" altLang="zh-TW" sz="2400" dirty="0" smtClean="0"/>
              <a:t>(</a:t>
            </a:r>
            <a:r>
              <a:rPr lang="zh-TW" altLang="en-US" sz="2400" dirty="0" smtClean="0"/>
              <a:t>康育薰</a:t>
            </a:r>
            <a:r>
              <a:rPr lang="en-US" altLang="zh-TW" sz="2400" dirty="0" smtClean="0"/>
              <a:t>)</a:t>
            </a:r>
            <a:r>
              <a:rPr lang="zh-TW" altLang="en-US" sz="2400" dirty="0" smtClean="0"/>
              <a:t>女兒</a:t>
            </a:r>
            <a:r>
              <a:rPr lang="en-US" altLang="zh-TW" sz="2400" dirty="0" smtClean="0"/>
              <a:t>(</a:t>
            </a:r>
            <a:r>
              <a:rPr lang="zh-TW" altLang="en-US" sz="2400" dirty="0" smtClean="0"/>
              <a:t>康</a:t>
            </a:r>
            <a:r>
              <a:rPr lang="zh-TW" altLang="en-US" sz="2400" dirty="0"/>
              <a:t>宜</a:t>
            </a:r>
            <a:r>
              <a:rPr lang="zh-TW" altLang="en-US" sz="2400" dirty="0" smtClean="0"/>
              <a:t>甄</a:t>
            </a:r>
            <a:r>
              <a:rPr lang="en-US" altLang="zh-TW" sz="2400" dirty="0" smtClean="0"/>
              <a:t>)</a:t>
            </a:r>
            <a:r>
              <a:rPr lang="zh-TW" altLang="en-US" sz="2400" dirty="0" smtClean="0"/>
              <a:t>表示，</a:t>
            </a:r>
            <a:r>
              <a:rPr lang="zh-TW" altLang="en-US" sz="2400" dirty="0"/>
              <a:t>父親工作型態都是</a:t>
            </a:r>
            <a:r>
              <a:rPr lang="zh-TW" altLang="en-US" sz="2400" dirty="0" smtClean="0"/>
              <a:t>早上</a:t>
            </a:r>
            <a:r>
              <a:rPr lang="en-US" altLang="zh-TW" sz="2400" dirty="0" smtClean="0"/>
              <a:t>5</a:t>
            </a:r>
            <a:r>
              <a:rPr lang="zh-TW" altLang="en-US" sz="2400" dirty="0" smtClean="0"/>
              <a:t>、</a:t>
            </a:r>
            <a:r>
              <a:rPr lang="en-US" altLang="zh-TW" sz="2400" dirty="0"/>
              <a:t>6</a:t>
            </a:r>
            <a:r>
              <a:rPr lang="zh-TW" altLang="en-US" sz="2400" dirty="0" smtClean="0"/>
              <a:t>點</a:t>
            </a:r>
            <a:r>
              <a:rPr lang="zh-TW" altLang="en-US" sz="2400" dirty="0"/>
              <a:t>出門</a:t>
            </a:r>
            <a:r>
              <a:rPr lang="zh-TW" altLang="en-US" sz="2400" dirty="0" smtClean="0"/>
              <a:t>，晚上</a:t>
            </a:r>
            <a:r>
              <a:rPr lang="en-US" altLang="zh-TW" sz="2400" dirty="0"/>
              <a:t>10</a:t>
            </a:r>
            <a:r>
              <a:rPr lang="zh-TW" altLang="en-US" sz="2400" dirty="0"/>
              <a:t>、</a:t>
            </a:r>
            <a:r>
              <a:rPr lang="en-US" altLang="zh-TW" sz="2400" dirty="0"/>
              <a:t>11</a:t>
            </a:r>
            <a:r>
              <a:rPr lang="zh-TW" altLang="en-US" sz="2400" dirty="0"/>
              <a:t>點回到</a:t>
            </a:r>
            <a:r>
              <a:rPr lang="zh-TW" altLang="en-US" sz="2400" dirty="0" smtClean="0"/>
              <a:t>家。因長期處於睡眠不足、缺乏休息時間和早出晚歸的工作型態裡，專注力相對不易集中</a:t>
            </a:r>
            <a:r>
              <a:rPr lang="zh-TW" altLang="en-US" sz="2400" dirty="0" smtClean="0">
                <a:latin typeface="新細明體"/>
                <a:ea typeface="新細明體"/>
              </a:rPr>
              <a:t>，</a:t>
            </a:r>
            <a:r>
              <a:rPr lang="zh-TW" altLang="en-US" sz="2400" b="1" dirty="0" smtClean="0">
                <a:latin typeface="新細明體"/>
                <a:ea typeface="新細明體"/>
              </a:rPr>
              <a:t>發生車禍的機率也因此大幅提升</a:t>
            </a:r>
            <a:r>
              <a:rPr lang="zh-TW" altLang="en-US" sz="2400" dirty="0" smtClean="0"/>
              <a:t>。</a:t>
            </a:r>
            <a:endParaRPr lang="zh-TW" altLang="en-US" sz="2400" dirty="0"/>
          </a:p>
        </p:txBody>
      </p:sp>
      <p:pic>
        <p:nvPicPr>
          <p:cNvPr id="5" name="內容版面配置區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83968" y="1844824"/>
            <a:ext cx="4608512" cy="3456384"/>
          </a:xfrm>
        </p:spPr>
      </p:pic>
    </p:spTree>
    <p:extLst>
      <p:ext uri="{BB962C8B-B14F-4D97-AF65-F5344CB8AC3E}">
        <p14:creationId xmlns:p14="http://schemas.microsoft.com/office/powerpoint/2010/main" val="428898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296927376"/>
              </p:ext>
            </p:extLst>
          </p:nvPr>
        </p:nvGraphicFramePr>
        <p:xfrm>
          <a:off x="457200" y="1124744"/>
          <a:ext cx="8435280" cy="5001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橢圓 3"/>
          <p:cNvSpPr/>
          <p:nvPr/>
        </p:nvSpPr>
        <p:spPr>
          <a:xfrm>
            <a:off x="5580112" y="1834722"/>
            <a:ext cx="3168352" cy="2664296"/>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8504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5" name="內容版面配置區 4"/>
          <p:cNvSpPr>
            <a:spLocks noGrp="1"/>
          </p:cNvSpPr>
          <p:nvPr>
            <p:ph idx="1"/>
          </p:nvPr>
        </p:nvSpPr>
        <p:spPr>
          <a:xfrm>
            <a:off x="1619672" y="2204864"/>
            <a:ext cx="7488832" cy="3921299"/>
          </a:xfrm>
        </p:spPr>
        <p:txBody>
          <a:bodyPr/>
          <a:lstStyle/>
          <a:p>
            <a:pPr marL="0" indent="0">
              <a:buNone/>
            </a:pPr>
            <a:r>
              <a:rPr lang="zh-TW" altLang="en-US" dirty="0">
                <a:latin typeface="微軟正黑體" pitchFamily="34" charset="-120"/>
                <a:ea typeface="微軟正黑體" pitchFamily="34" charset="-120"/>
              </a:rPr>
              <a:t>安全事故的表面癥結是司機過</a:t>
            </a:r>
            <a:r>
              <a:rPr lang="zh-TW" altLang="en-US" dirty="0" smtClean="0">
                <a:latin typeface="微軟正黑體" pitchFamily="34" charset="-120"/>
                <a:ea typeface="微軟正黑體" pitchFamily="34" charset="-120"/>
              </a:rPr>
              <a:t>勞</a:t>
            </a:r>
            <a:endParaRPr lang="en-US" altLang="zh-TW" dirty="0" smtClean="0">
              <a:latin typeface="微軟正黑體" pitchFamily="34" charset="-120"/>
              <a:ea typeface="微軟正黑體" pitchFamily="34" charset="-120"/>
            </a:endParaRPr>
          </a:p>
          <a:p>
            <a:pPr marL="0" indent="0">
              <a:buNone/>
            </a:pPr>
            <a:r>
              <a:rPr lang="zh-TW" altLang="en-US" dirty="0" smtClean="0">
                <a:latin typeface="微軟正黑體" pitchFamily="34" charset="-120"/>
                <a:ea typeface="微軟正黑體" pitchFamily="34" charset="-120"/>
              </a:rPr>
              <a:t>但其實是背後的整個</a:t>
            </a:r>
            <a:r>
              <a:rPr lang="zh-TW" altLang="en-US" dirty="0">
                <a:latin typeface="微軟正黑體" pitchFamily="34" charset="-120"/>
                <a:ea typeface="微軟正黑體" pitchFamily="34" charset="-120"/>
              </a:rPr>
              <a:t>產業環環</a:t>
            </a:r>
            <a:r>
              <a:rPr lang="zh-TW" altLang="en-US" dirty="0" smtClean="0">
                <a:latin typeface="微軟正黑體" pitchFamily="34" charset="-120"/>
                <a:ea typeface="微軟正黑體" pitchFamily="34" charset="-120"/>
              </a:rPr>
              <a:t>失守，</a:t>
            </a:r>
            <a:endParaRPr lang="en-US" altLang="zh-TW" dirty="0" smtClean="0">
              <a:latin typeface="微軟正黑體" pitchFamily="34" charset="-120"/>
              <a:ea typeface="微軟正黑體" pitchFamily="34" charset="-120"/>
            </a:endParaRPr>
          </a:p>
          <a:p>
            <a:pPr marL="0" indent="0">
              <a:buNone/>
            </a:pPr>
            <a:r>
              <a:rPr lang="zh-TW" altLang="en-US" dirty="0" smtClean="0">
                <a:latin typeface="微軟正黑體" pitchFamily="34" charset="-120"/>
                <a:ea typeface="微軟正黑體" pitchFamily="34" charset="-120"/>
              </a:rPr>
              <a:t>進而引發</a:t>
            </a:r>
            <a:r>
              <a:rPr lang="zh-TW" altLang="en-US" dirty="0">
                <a:latin typeface="微軟正黑體" pitchFamily="34" charset="-120"/>
                <a:ea typeface="微軟正黑體" pitchFamily="34" charset="-120"/>
              </a:rPr>
              <a:t>的壓力傳遞</a:t>
            </a:r>
            <a:r>
              <a:rPr lang="en-US" altLang="zh-TW" dirty="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a:p>
            <a:endParaRPr lang="zh-TW" altLang="en-US" dirty="0"/>
          </a:p>
        </p:txBody>
      </p:sp>
    </p:spTree>
    <p:extLst>
      <p:ext uri="{BB962C8B-B14F-4D97-AF65-F5344CB8AC3E}">
        <p14:creationId xmlns:p14="http://schemas.microsoft.com/office/powerpoint/2010/main" val="4103363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制度問題</a:t>
            </a:r>
            <a:endParaRPr lang="zh-TW" altLang="en-US" dirty="0">
              <a:latin typeface="微軟正黑體" pitchFamily="34" charset="-120"/>
              <a:ea typeface="微軟正黑體" pitchFamily="34" charset="-120"/>
            </a:endParaRPr>
          </a:p>
        </p:txBody>
      </p:sp>
      <p:sp>
        <p:nvSpPr>
          <p:cNvPr id="5" name="內容版面配置區 4"/>
          <p:cNvSpPr>
            <a:spLocks noGrp="1"/>
          </p:cNvSpPr>
          <p:nvPr>
            <p:ph idx="1"/>
          </p:nvPr>
        </p:nvSpPr>
        <p:spPr>
          <a:xfrm>
            <a:off x="851260" y="1394774"/>
            <a:ext cx="7704856" cy="4788532"/>
          </a:xfrm>
        </p:spPr>
        <p:txBody>
          <a:bodyPr>
            <a:noAutofit/>
          </a:bodyPr>
          <a:lstStyle/>
          <a:p>
            <a:r>
              <a:rPr lang="zh-TW" altLang="en-US" sz="2400" b="1" dirty="0" smtClean="0">
                <a:solidFill>
                  <a:srgbClr val="C00000"/>
                </a:solidFill>
              </a:rPr>
              <a:t>問題點</a:t>
            </a:r>
            <a:r>
              <a:rPr lang="en-US" altLang="zh-TW" sz="2400" b="1" dirty="0">
                <a:solidFill>
                  <a:srgbClr val="C00000"/>
                </a:solidFill>
                <a:latin typeface="新細明體"/>
                <a:ea typeface="新細明體"/>
              </a:rPr>
              <a:t>：</a:t>
            </a:r>
            <a:r>
              <a:rPr lang="zh-TW" altLang="en-US" sz="2400" b="1" dirty="0" smtClean="0">
                <a:solidFill>
                  <a:srgbClr val="C00000"/>
                </a:solidFill>
              </a:rPr>
              <a:t>旅行社規劃不全面                                                                                                                         </a:t>
            </a:r>
            <a:r>
              <a:rPr lang="zh-TW" altLang="en-US" sz="2400" dirty="0" smtClean="0"/>
              <a:t>司機是</a:t>
            </a:r>
            <a:r>
              <a:rPr lang="zh-TW" altLang="en-US" sz="2400" dirty="0"/>
              <a:t>旅遊</a:t>
            </a:r>
            <a:r>
              <a:rPr lang="zh-TW" altLang="en-US" sz="2400" dirty="0" smtClean="0"/>
              <a:t>業</a:t>
            </a:r>
            <a:r>
              <a:rPr lang="zh-TW" altLang="en-US" sz="2400" dirty="0"/>
              <a:t>的最</a:t>
            </a:r>
            <a:r>
              <a:rPr lang="zh-TW" altLang="en-US" sz="2400" dirty="0" smtClean="0"/>
              <a:t>底層，司機上頭</a:t>
            </a:r>
            <a:r>
              <a:rPr lang="zh-TW" altLang="en-US" sz="2400" dirty="0"/>
              <a:t>有</a:t>
            </a:r>
            <a:r>
              <a:rPr lang="zh-TW" altLang="en-US" sz="2400" dirty="0" smtClean="0"/>
              <a:t>車行</a:t>
            </a:r>
            <a:r>
              <a:rPr lang="zh-TW" altLang="en-US" sz="2400" dirty="0"/>
              <a:t>，車行之上還有旅行社。根據現行法規規定，只有旅行社才有招攬客人的</a:t>
            </a:r>
            <a:r>
              <a:rPr lang="zh-TW" altLang="en-US" sz="2400" dirty="0" smtClean="0"/>
              <a:t>資格。此制度衍生出的問題是，旅行社為了</a:t>
            </a:r>
            <a:r>
              <a:rPr lang="zh-TW" altLang="en-US" sz="2400" dirty="0"/>
              <a:t>吸引</a:t>
            </a:r>
            <a:r>
              <a:rPr lang="zh-TW" altLang="en-US" sz="2400" dirty="0" smtClean="0"/>
              <a:t>客人，會</a:t>
            </a:r>
            <a:r>
              <a:rPr lang="zh-TW" altLang="en-US" sz="2400" b="1" dirty="0"/>
              <a:t>在</a:t>
            </a:r>
            <a:r>
              <a:rPr lang="zh-TW" altLang="en-US" sz="2400" b="1" dirty="0" smtClean="0"/>
              <a:t>行程裡塞</a:t>
            </a:r>
            <a:r>
              <a:rPr lang="zh-TW" altLang="en-US" sz="2400" b="1" dirty="0"/>
              <a:t>很多景</a:t>
            </a:r>
            <a:r>
              <a:rPr lang="zh-TW" altLang="en-US" sz="2400" b="1" dirty="0" smtClean="0"/>
              <a:t>點，讓司機每天</a:t>
            </a:r>
            <a:r>
              <a:rPr lang="zh-TW" altLang="en-US" sz="2400" b="1" dirty="0"/>
              <a:t>都在趕行程</a:t>
            </a:r>
            <a:r>
              <a:rPr lang="zh-TW" altLang="en-US" sz="2400" dirty="0" smtClean="0"/>
              <a:t>。</a:t>
            </a:r>
            <a:endParaRPr lang="zh-TW" altLang="en-US" sz="2400" dirty="0"/>
          </a:p>
          <a:p>
            <a:r>
              <a:rPr lang="zh-TW" altLang="en-US" sz="2400" b="1" dirty="0" smtClean="0">
                <a:solidFill>
                  <a:srgbClr val="C00000"/>
                </a:solidFill>
              </a:rPr>
              <a:t>結果</a:t>
            </a:r>
            <a:r>
              <a:rPr lang="en-US" altLang="zh-TW" sz="2400" b="1" dirty="0" smtClean="0">
                <a:solidFill>
                  <a:srgbClr val="C00000"/>
                </a:solidFill>
                <a:latin typeface="新細明體"/>
                <a:ea typeface="新細明體"/>
              </a:rPr>
              <a:t>：</a:t>
            </a:r>
            <a:r>
              <a:rPr lang="zh-TW" altLang="en-US" sz="2400" b="1" dirty="0" smtClean="0">
                <a:solidFill>
                  <a:srgbClr val="C00000"/>
                </a:solidFill>
                <a:latin typeface="新細明體"/>
                <a:ea typeface="新細明體"/>
              </a:rPr>
              <a:t>司機再爆肝的行程都得接                                                 </a:t>
            </a:r>
            <a:r>
              <a:rPr lang="zh-TW" altLang="en-US" sz="2400" dirty="0" smtClean="0"/>
              <a:t>每次旅遊社都會支付車行車資。若車行說行程</a:t>
            </a:r>
            <a:r>
              <a:rPr lang="zh-TW" altLang="en-US" sz="2400" dirty="0"/>
              <a:t>太趕沒辦法跑，</a:t>
            </a:r>
            <a:r>
              <a:rPr lang="zh-TW" altLang="en-US" sz="2400" dirty="0" smtClean="0"/>
              <a:t>旅行社就表示會找</a:t>
            </a:r>
            <a:r>
              <a:rPr lang="zh-TW" altLang="en-US" sz="2400" dirty="0"/>
              <a:t>其它</a:t>
            </a:r>
            <a:r>
              <a:rPr lang="zh-TW" altLang="en-US" sz="2400" dirty="0" smtClean="0"/>
              <a:t>車行合作。為了賺錢，車行還是會接</a:t>
            </a:r>
            <a:r>
              <a:rPr lang="zh-TW" altLang="en-US" sz="2400" dirty="0"/>
              <a:t>下</a:t>
            </a:r>
            <a:r>
              <a:rPr lang="zh-TW" altLang="en-US" sz="2400" dirty="0" smtClean="0"/>
              <a:t>旅行社的行程，並派給底下</a:t>
            </a:r>
            <a:r>
              <a:rPr lang="zh-TW" altLang="en-US" sz="2400" dirty="0"/>
              <a:t>的</a:t>
            </a:r>
            <a:r>
              <a:rPr lang="zh-TW" altLang="en-US" sz="2400" dirty="0" smtClean="0"/>
              <a:t>司機。事實是，司機</a:t>
            </a:r>
            <a:r>
              <a:rPr lang="zh-TW" altLang="en-US" sz="2400" dirty="0"/>
              <a:t>沒得</a:t>
            </a:r>
            <a:r>
              <a:rPr lang="zh-TW" altLang="en-US" sz="2400" dirty="0" smtClean="0"/>
              <a:t>選，因為對司機而言，這錢「</a:t>
            </a:r>
            <a:r>
              <a:rPr lang="zh-TW" altLang="en-US" sz="2400" dirty="0"/>
              <a:t>不賺不行</a:t>
            </a:r>
            <a:r>
              <a:rPr lang="zh-TW" altLang="en-US" sz="2400" dirty="0" smtClean="0"/>
              <a:t>」。不過，賺</a:t>
            </a:r>
            <a:r>
              <a:rPr lang="zh-TW" altLang="en-US" sz="2400" dirty="0"/>
              <a:t>了</a:t>
            </a:r>
            <a:r>
              <a:rPr lang="zh-TW" altLang="en-US" sz="2400" dirty="0" smtClean="0"/>
              <a:t>就變成</a:t>
            </a:r>
            <a:r>
              <a:rPr lang="zh-TW" altLang="en-US" sz="2400" dirty="0" smtClean="0">
                <a:latin typeface="新細明體"/>
                <a:ea typeface="新細明體"/>
              </a:rPr>
              <a:t>「</a:t>
            </a:r>
            <a:r>
              <a:rPr lang="zh-TW" altLang="en-US" sz="2400" dirty="0"/>
              <a:t>爆肝</a:t>
            </a:r>
            <a:r>
              <a:rPr lang="zh-TW" altLang="en-US" sz="2400" dirty="0" smtClean="0">
                <a:latin typeface="新細明體"/>
                <a:ea typeface="新細明體"/>
              </a:rPr>
              <a:t>」</a:t>
            </a:r>
            <a:r>
              <a:rPr lang="zh-TW" altLang="en-US" sz="2400" dirty="0" smtClean="0"/>
              <a:t>！</a:t>
            </a:r>
            <a:endParaRPr lang="zh-TW" altLang="en-US" sz="2400" dirty="0"/>
          </a:p>
        </p:txBody>
      </p:sp>
      <p:sp>
        <p:nvSpPr>
          <p:cNvPr id="4" name="向右箭號 3"/>
          <p:cNvSpPr/>
          <p:nvPr/>
        </p:nvSpPr>
        <p:spPr>
          <a:xfrm>
            <a:off x="519304" y="3717032"/>
            <a:ext cx="599741" cy="432048"/>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a:p>
        </p:txBody>
      </p:sp>
      <p:sp>
        <p:nvSpPr>
          <p:cNvPr id="6" name="七角星形 5"/>
          <p:cNvSpPr/>
          <p:nvPr/>
        </p:nvSpPr>
        <p:spPr>
          <a:xfrm>
            <a:off x="755576" y="1484784"/>
            <a:ext cx="363469" cy="288032"/>
          </a:xfrm>
          <a:prstGeom prst="star7">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3548571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2564904"/>
            <a:ext cx="5040560" cy="3780420"/>
          </a:xfrm>
        </p:spPr>
      </p:pic>
      <p:sp>
        <p:nvSpPr>
          <p:cNvPr id="6" name="矩形圖說文字 5"/>
          <p:cNvSpPr/>
          <p:nvPr/>
        </p:nvSpPr>
        <p:spPr>
          <a:xfrm>
            <a:off x="5292080" y="530096"/>
            <a:ext cx="3384376" cy="1728192"/>
          </a:xfrm>
          <a:prstGeom prst="wedgeRectCallout">
            <a:avLst/>
          </a:prstGeom>
          <a:solidFill>
            <a:schemeClr val="bg1"/>
          </a:solidFill>
          <a:ln>
            <a:prstDash val="soli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ln w="18415" cmpd="sng">
                <a:solidFill>
                  <a:srgbClr val="FFFFFF"/>
                </a:solidFill>
                <a:prstDash val="solid"/>
              </a:ln>
              <a:noFill/>
              <a:effectLst>
                <a:outerShdw blurRad="63500" dir="3600000" algn="tl" rotWithShape="0">
                  <a:srgbClr val="000000">
                    <a:alpha val="70000"/>
                  </a:srgbClr>
                </a:outerShdw>
              </a:effectLst>
            </a:endParaRPr>
          </a:p>
        </p:txBody>
      </p:sp>
      <p:sp>
        <p:nvSpPr>
          <p:cNvPr id="8" name="文字方塊 7"/>
          <p:cNvSpPr txBox="1"/>
          <p:nvPr/>
        </p:nvSpPr>
        <p:spPr>
          <a:xfrm>
            <a:off x="5400092" y="780960"/>
            <a:ext cx="3168352" cy="1477328"/>
          </a:xfrm>
          <a:prstGeom prst="rect">
            <a:avLst/>
          </a:prstGeom>
          <a:noFill/>
        </p:spPr>
        <p:txBody>
          <a:bodyPr wrap="square" rtlCol="0">
            <a:spAutoFit/>
          </a:bodyPr>
          <a:lstStyle/>
          <a:p>
            <a:r>
              <a:rPr lang="zh-TW" altLang="en-US" b="1" dirty="0">
                <a:solidFill>
                  <a:schemeClr val="accent6">
                    <a:lumMod val="75000"/>
                  </a:schemeClr>
                </a:solidFill>
                <a:latin typeface="微軟正黑體" pitchFamily="34" charset="-120"/>
                <a:ea typeface="微軟正黑體" pitchFamily="34" charset="-120"/>
              </a:rPr>
              <a:t>國民黨立委</a:t>
            </a:r>
            <a:r>
              <a:rPr lang="zh-TW" altLang="en-US" b="1" u="sng" dirty="0">
                <a:solidFill>
                  <a:schemeClr val="accent6">
                    <a:lumMod val="75000"/>
                  </a:schemeClr>
                </a:solidFill>
                <a:latin typeface="微軟正黑體" pitchFamily="34" charset="-120"/>
                <a:ea typeface="微軟正黑體" pitchFamily="34" charset="-120"/>
              </a:rPr>
              <a:t>柯志恩</a:t>
            </a:r>
            <a:r>
              <a:rPr lang="zh-TW" altLang="en-US" b="1" dirty="0">
                <a:solidFill>
                  <a:schemeClr val="accent6">
                    <a:lumMod val="75000"/>
                  </a:schemeClr>
                </a:solidFill>
                <a:latin typeface="微軟正黑體" pitchFamily="34" charset="-120"/>
                <a:ea typeface="微軟正黑體" pitchFamily="34" charset="-120"/>
              </a:rPr>
              <a:t>指出</a:t>
            </a:r>
            <a:r>
              <a:rPr lang="zh-TW" altLang="en-US" b="1" dirty="0" smtClean="0">
                <a:solidFill>
                  <a:schemeClr val="accent6">
                    <a:lumMod val="75000"/>
                  </a:schemeClr>
                </a:solidFill>
                <a:latin typeface="微軟正黑體" pitchFamily="34" charset="-120"/>
                <a:ea typeface="微軟正黑體" pitchFamily="34" charset="-120"/>
              </a:rPr>
              <a:t>，台灣業者總想節省成本，底薪</a:t>
            </a:r>
            <a:r>
              <a:rPr lang="zh-TW" altLang="en-US" b="1" dirty="0">
                <a:solidFill>
                  <a:schemeClr val="accent6">
                    <a:lumMod val="75000"/>
                  </a:schemeClr>
                </a:solidFill>
                <a:latin typeface="微軟正黑體" pitchFamily="34" charset="-120"/>
                <a:ea typeface="微軟正黑體" pitchFamily="34" charset="-120"/>
              </a:rPr>
              <a:t>過低的</a:t>
            </a:r>
            <a:r>
              <a:rPr lang="zh-TW" altLang="en-US" b="1" dirty="0" smtClean="0">
                <a:solidFill>
                  <a:schemeClr val="accent6">
                    <a:lumMod val="75000"/>
                  </a:schemeClr>
                </a:solidFill>
                <a:latin typeface="微軟正黑體" pitchFamily="34" charset="-120"/>
                <a:ea typeface="微軟正黑體" pitchFamily="34" charset="-120"/>
              </a:rPr>
              <a:t>司機則想</a:t>
            </a:r>
            <a:r>
              <a:rPr lang="zh-TW" altLang="en-US" b="1" dirty="0">
                <a:solidFill>
                  <a:schemeClr val="accent6">
                    <a:lumMod val="75000"/>
                  </a:schemeClr>
                </a:solidFill>
                <a:latin typeface="微軟正黑體" pitchFamily="34" charset="-120"/>
                <a:ea typeface="微軟正黑體" pitchFamily="34" charset="-120"/>
              </a:rPr>
              <a:t>多賺點加班費，故「超時過勞」的情況處處可見。</a:t>
            </a:r>
          </a:p>
          <a:p>
            <a:endParaRPr lang="zh-TW" altLang="en-US" dirty="0"/>
          </a:p>
        </p:txBody>
      </p:sp>
    </p:spTree>
    <p:extLst>
      <p:ext uri="{BB962C8B-B14F-4D97-AF65-F5344CB8AC3E}">
        <p14:creationId xmlns:p14="http://schemas.microsoft.com/office/powerpoint/2010/main" val="1440067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a:xfrm>
            <a:off x="539552" y="2708920"/>
            <a:ext cx="8229600" cy="4525963"/>
          </a:xfrm>
        </p:spPr>
        <p:txBody>
          <a:bodyPr>
            <a:normAutofit/>
          </a:bodyPr>
          <a:lstStyle/>
          <a:p>
            <a:pPr marL="0" indent="0" algn="ctr">
              <a:buNone/>
            </a:pPr>
            <a:r>
              <a:rPr lang="zh-TW" altLang="en-US" sz="4400" dirty="0" smtClean="0">
                <a:latin typeface="微軟正黑體" pitchFamily="34" charset="-120"/>
                <a:ea typeface="微軟正黑體" pitchFamily="34" charset="-120"/>
              </a:rPr>
              <a:t>搭遊覽車時，該注意</a:t>
            </a:r>
            <a:r>
              <a:rPr lang="zh-TW" altLang="en-US" sz="4400" dirty="0">
                <a:latin typeface="微軟正黑體" pitchFamily="34" charset="-120"/>
                <a:ea typeface="微軟正黑體" pitchFamily="34" charset="-120"/>
              </a:rPr>
              <a:t>哪些事</a:t>
            </a:r>
            <a:r>
              <a:rPr lang="en-US" altLang="zh-TW" sz="4400" dirty="0" smtClean="0">
                <a:latin typeface="微軟正黑體" pitchFamily="34" charset="-120"/>
                <a:ea typeface="微軟正黑體" pitchFamily="34" charset="-120"/>
              </a:rPr>
              <a:t>?</a:t>
            </a:r>
            <a:endParaRPr lang="zh-TW" altLang="en-US" sz="4400" dirty="0">
              <a:latin typeface="微軟正黑體" pitchFamily="34" charset="-120"/>
              <a:ea typeface="微軟正黑體" pitchFamily="34" charset="-120"/>
            </a:endParaRPr>
          </a:p>
        </p:txBody>
      </p:sp>
    </p:spTree>
    <p:extLst>
      <p:ext uri="{BB962C8B-B14F-4D97-AF65-F5344CB8AC3E}">
        <p14:creationId xmlns:p14="http://schemas.microsoft.com/office/powerpoint/2010/main" val="94978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p:cNvSpPr>
            <a:spLocks noGrp="1"/>
          </p:cNvSpPr>
          <p:nvPr>
            <p:ph type="body" idx="1"/>
          </p:nvPr>
        </p:nvSpPr>
        <p:spPr>
          <a:xfrm>
            <a:off x="531812" y="332656"/>
            <a:ext cx="4040188" cy="639762"/>
          </a:xfrm>
        </p:spPr>
        <p:txBody>
          <a:bodyPr/>
          <a:lstStyle/>
          <a:p>
            <a:pPr algn="ctr"/>
            <a:r>
              <a:rPr lang="zh-TW" altLang="en-US" dirty="0">
                <a:latin typeface="微軟正黑體" pitchFamily="34" charset="-120"/>
                <a:ea typeface="微軟正黑體" pitchFamily="34" charset="-120"/>
              </a:rPr>
              <a:t>四</a:t>
            </a:r>
            <a:r>
              <a:rPr lang="zh-TW" altLang="en-US" dirty="0" smtClean="0">
                <a:latin typeface="微軟正黑體" pitchFamily="34" charset="-120"/>
                <a:ea typeface="微軟正黑體" pitchFamily="34" charset="-120"/>
              </a:rPr>
              <a:t>注意 三保命</a:t>
            </a:r>
            <a:endParaRPr lang="zh-TW" altLang="en-US" dirty="0">
              <a:latin typeface="微軟正黑體" pitchFamily="34" charset="-120"/>
              <a:ea typeface="微軟正黑體" pitchFamily="34" charset="-120"/>
            </a:endParaRPr>
          </a:p>
        </p:txBody>
      </p:sp>
      <p:pic>
        <p:nvPicPr>
          <p:cNvPr id="4" name="內容版面配置區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88024" y="1412776"/>
            <a:ext cx="3514603" cy="3951288"/>
          </a:xfrm>
        </p:spPr>
      </p:pic>
      <p:sp>
        <p:nvSpPr>
          <p:cNvPr id="6" name="文字版面配置區 5"/>
          <p:cNvSpPr>
            <a:spLocks noGrp="1"/>
          </p:cNvSpPr>
          <p:nvPr>
            <p:ph type="body" sz="quarter" idx="3"/>
          </p:nvPr>
        </p:nvSpPr>
        <p:spPr>
          <a:xfrm>
            <a:off x="4427984" y="5661248"/>
            <a:ext cx="4041775" cy="639762"/>
          </a:xfrm>
        </p:spPr>
        <p:txBody>
          <a:bodyPr>
            <a:normAutofit/>
          </a:bodyPr>
          <a:lstStyle/>
          <a:p>
            <a:r>
              <a:rPr lang="zh-TW" altLang="en-US" sz="1800" dirty="0" smtClean="0">
                <a:solidFill>
                  <a:srgbClr val="0070C0"/>
                </a:solidFill>
              </a:rPr>
              <a:t>做出防</a:t>
            </a:r>
            <a:r>
              <a:rPr lang="zh-TW" altLang="en-US" sz="1800" dirty="0">
                <a:solidFill>
                  <a:srgbClr val="0070C0"/>
                </a:solidFill>
              </a:rPr>
              <a:t>撞</a:t>
            </a:r>
            <a:r>
              <a:rPr lang="zh-TW" altLang="en-US" sz="1800" dirty="0" smtClean="0">
                <a:solidFill>
                  <a:srgbClr val="0070C0"/>
                </a:solidFill>
              </a:rPr>
              <a:t>姿勢可在第一時間降低衝擊</a:t>
            </a:r>
            <a:endParaRPr lang="zh-TW" altLang="en-US" sz="1800" dirty="0">
              <a:solidFill>
                <a:srgbClr val="0070C0"/>
              </a:solidFill>
            </a:endParaRPr>
          </a:p>
        </p:txBody>
      </p:sp>
      <p:sp>
        <p:nvSpPr>
          <p:cNvPr id="7" name="內容版面配置區 6"/>
          <p:cNvSpPr>
            <a:spLocks noGrp="1"/>
          </p:cNvSpPr>
          <p:nvPr>
            <p:ph sz="quarter" idx="4"/>
          </p:nvPr>
        </p:nvSpPr>
        <p:spPr>
          <a:xfrm>
            <a:off x="4427984" y="548680"/>
            <a:ext cx="4257799" cy="4167312"/>
          </a:xfrm>
        </p:spPr>
        <p:txBody>
          <a:bodyPr/>
          <a:lstStyle/>
          <a:p>
            <a:pPr marL="0" indent="0" algn="ctr">
              <a:buNone/>
            </a:pPr>
            <a:r>
              <a:rPr lang="zh-TW" altLang="en-US" b="1" dirty="0" smtClean="0">
                <a:latin typeface="微軟正黑體" pitchFamily="34" charset="-120"/>
                <a:ea typeface="微軟正黑體" pitchFamily="34" charset="-120"/>
              </a:rPr>
              <a:t>防撞姿勢</a:t>
            </a:r>
            <a:endParaRPr lang="zh-TW" altLang="en-US" b="1" dirty="0">
              <a:latin typeface="微軟正黑體" pitchFamily="34" charset="-120"/>
              <a:ea typeface="微軟正黑體" pitchFamily="34" charset="-120"/>
            </a:endParaRP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063704"/>
            <a:ext cx="2880320" cy="5321954"/>
          </a:xfrm>
          <a:prstGeom prst="rect">
            <a:avLst/>
          </a:prstGeom>
        </p:spPr>
      </p:pic>
      <p:sp>
        <p:nvSpPr>
          <p:cNvPr id="9" name="橢圓 8"/>
          <p:cNvSpPr/>
          <p:nvPr/>
        </p:nvSpPr>
        <p:spPr>
          <a:xfrm>
            <a:off x="4572000" y="3916058"/>
            <a:ext cx="2448272" cy="18002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113586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資料來源</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p:txBody>
          <a:bodyPr>
            <a:normAutofit/>
          </a:bodyPr>
          <a:lstStyle/>
          <a:p>
            <a:endParaRPr lang="en-US" altLang="zh-TW" sz="1200" dirty="0">
              <a:hlinkClick r:id="rId2"/>
            </a:endParaRPr>
          </a:p>
          <a:p>
            <a:pPr lvl="0"/>
            <a:r>
              <a:rPr lang="en-US" altLang="zh-TW" sz="1200" u="sng" dirty="0">
                <a:hlinkClick r:id="rId3"/>
              </a:rPr>
              <a:t>https://theinitium.com/article/20170220-taiwan-tour-bus-accident/</a:t>
            </a:r>
            <a:endParaRPr lang="zh-TW" altLang="zh-TW" sz="1200" dirty="0"/>
          </a:p>
          <a:p>
            <a:pPr lvl="0"/>
            <a:r>
              <a:rPr lang="en-US" altLang="zh-TW" sz="1200" u="sng" dirty="0">
                <a:hlinkClick r:id="rId2"/>
              </a:rPr>
              <a:t>https://</a:t>
            </a:r>
            <a:r>
              <a:rPr lang="en-US" altLang="zh-TW" sz="1200" u="sng" dirty="0" smtClean="0">
                <a:hlinkClick r:id="rId2"/>
              </a:rPr>
              <a:t>udn.com/news/story/10830/2283169</a:t>
            </a:r>
            <a:endParaRPr lang="en-US" altLang="zh-TW" sz="1200" u="sng" dirty="0" smtClean="0"/>
          </a:p>
          <a:p>
            <a:pPr lvl="0"/>
            <a:r>
              <a:rPr lang="en-US" altLang="zh-TW" sz="1200" u="sng" dirty="0">
                <a:hlinkClick r:id="rId4"/>
              </a:rPr>
              <a:t>https://</a:t>
            </a:r>
            <a:r>
              <a:rPr lang="en-US" altLang="zh-TW" sz="1200" u="sng" dirty="0" smtClean="0">
                <a:hlinkClick r:id="rId4"/>
              </a:rPr>
              <a:t>today.line.me/tw/article/b90dc0566669c55aec0090082978b262fec46c6f3729bb6a475f75486bd124f2</a:t>
            </a:r>
          </a:p>
          <a:p>
            <a:pPr lvl="0"/>
            <a:r>
              <a:rPr lang="en-US" altLang="zh-TW" sz="1200" u="sng" dirty="0">
                <a:hlinkClick r:id="rId5"/>
              </a:rPr>
              <a:t>http://</a:t>
            </a:r>
            <a:r>
              <a:rPr lang="en-US" altLang="zh-TW" sz="1200" u="sng" dirty="0" smtClean="0">
                <a:hlinkClick r:id="rId5"/>
              </a:rPr>
              <a:t>news.ltn.com.tw/news/society/breakingnews/1975065</a:t>
            </a:r>
            <a:endParaRPr lang="en-US" altLang="zh-TW" sz="1200" u="sng" dirty="0" smtClean="0"/>
          </a:p>
          <a:p>
            <a:r>
              <a:rPr lang="en-US" altLang="zh-TW" sz="1200" u="sng" dirty="0">
                <a:hlinkClick r:id="rId6"/>
              </a:rPr>
              <a:t>http://</a:t>
            </a:r>
            <a:r>
              <a:rPr lang="en-US" altLang="zh-TW" sz="1200" u="sng" dirty="0" smtClean="0">
                <a:hlinkClick r:id="rId6"/>
              </a:rPr>
              <a:t>www.setn.com/News.aspx?NewsID=224901</a:t>
            </a:r>
            <a:endParaRPr lang="en-US" altLang="zh-TW" sz="1200" u="sng" dirty="0" smtClean="0"/>
          </a:p>
          <a:p>
            <a:r>
              <a:rPr lang="en-US" altLang="zh-TW" sz="1200" u="sng" dirty="0">
                <a:hlinkClick r:id="rId7"/>
              </a:rPr>
              <a:t>http</a:t>
            </a:r>
            <a:r>
              <a:rPr lang="en-US" altLang="zh-TW" sz="1200" u="sng" dirty="0">
                <a:hlinkClick r:id="rId8"/>
              </a:rPr>
              <a:t>://xxhuangzq.blog.163.com/blog/static/734122192009102714258963/</a:t>
            </a:r>
            <a:endParaRPr lang="zh-TW" altLang="zh-TW" sz="1200" dirty="0"/>
          </a:p>
          <a:p>
            <a:r>
              <a:rPr lang="en-US" altLang="zh-TW" sz="1200" u="sng" dirty="0">
                <a:hlinkClick r:id="rId9"/>
              </a:rPr>
              <a:t>https://www.google.com.tw/url?sa=i&amp;rct=j&amp;q=&amp;esrc=s&amp;source=images&amp;cd=&amp;</a:t>
            </a:r>
            <a:r>
              <a:rPr lang="en-US" altLang="zh-TW" sz="1200" u="sng" dirty="0" smtClean="0">
                <a:hlinkClick r:id="rId9"/>
              </a:rPr>
              <a:t>ved=0ahUKEwj2p9yf56LSAhUIVZQKHQZ-BFgQjhwIBQ&amp;url=http%3A%2F%2Ftalk.news.pts.org.tw%2Fshow%2F13389&amp;psig=AFQjCNE6tyUjqifKHZ4kYli00_HmbOX1Lg&amp;ust=1487822051850197</a:t>
            </a:r>
            <a:endParaRPr lang="en-US" altLang="zh-TW" sz="1200" u="sng" dirty="0" smtClean="0"/>
          </a:p>
          <a:p>
            <a:r>
              <a:rPr lang="en-US" altLang="zh-TW" sz="1200" u="sng" dirty="0">
                <a:hlinkClick r:id="rId10"/>
              </a:rPr>
              <a:t>https://</a:t>
            </a:r>
            <a:r>
              <a:rPr lang="en-US" altLang="zh-TW" sz="1200" u="sng" dirty="0" smtClean="0">
                <a:hlinkClick r:id="rId10"/>
              </a:rPr>
              <a:t>video.udn.com/news/528926</a:t>
            </a:r>
            <a:endParaRPr lang="zh-TW" altLang="zh-TW" sz="1200" dirty="0"/>
          </a:p>
          <a:p>
            <a:r>
              <a:rPr lang="en-US" altLang="zh-TW" sz="1200" u="sng" dirty="0">
                <a:hlinkClick r:id="rId11"/>
              </a:rPr>
              <a:t>http://</a:t>
            </a:r>
            <a:r>
              <a:rPr lang="en-US" altLang="zh-TW" sz="1200" u="sng" dirty="0" smtClean="0">
                <a:hlinkClick r:id="rId11"/>
              </a:rPr>
              <a:t>hsmaterial.moe.edu.tw/file/bus/bus7-3-1-1/jpg/7-3-1-1-6_5.html</a:t>
            </a:r>
          </a:p>
          <a:p>
            <a:pPr marL="0" indent="0">
              <a:buNone/>
            </a:pPr>
            <a:endParaRPr lang="en-US" altLang="zh-TW" sz="1200" u="sng" dirty="0" smtClean="0">
              <a:hlinkClick r:id="rId11"/>
            </a:endParaRPr>
          </a:p>
        </p:txBody>
      </p:sp>
    </p:spTree>
    <p:extLst>
      <p:ext uri="{BB962C8B-B14F-4D97-AF65-F5344CB8AC3E}">
        <p14:creationId xmlns:p14="http://schemas.microsoft.com/office/powerpoint/2010/main" val="1323882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新聞</a:t>
            </a:r>
            <a:endParaRPr lang="zh-TW" altLang="en-US" dirty="0">
              <a:latin typeface="微軟正黑體" pitchFamily="34" charset="-120"/>
              <a:ea typeface="微軟正黑體" pitchFamily="34" charset="-120"/>
            </a:endParaRPr>
          </a:p>
        </p:txBody>
      </p:sp>
      <p:sp>
        <p:nvSpPr>
          <p:cNvPr id="3" name="內容版面配置區 2"/>
          <p:cNvSpPr>
            <a:spLocks noGrp="1"/>
          </p:cNvSpPr>
          <p:nvPr>
            <p:ph idx="1"/>
          </p:nvPr>
        </p:nvSpPr>
        <p:spPr>
          <a:xfrm>
            <a:off x="237024" y="1468373"/>
            <a:ext cx="4474840" cy="5433467"/>
          </a:xfrm>
        </p:spPr>
        <p:txBody>
          <a:bodyPr>
            <a:normAutofit/>
          </a:bodyPr>
          <a:lstStyle/>
          <a:p>
            <a:r>
              <a:rPr lang="zh-TW" altLang="en-US" sz="2400" dirty="0">
                <a:latin typeface="+mn-ea"/>
              </a:rPr>
              <a:t>武陵賞櫻團遊覽車</a:t>
            </a:r>
            <a:r>
              <a:rPr lang="en-US" altLang="zh-TW" sz="2400" dirty="0">
                <a:latin typeface="+mn-ea"/>
              </a:rPr>
              <a:t>13</a:t>
            </a:r>
            <a:r>
              <a:rPr lang="zh-TW" altLang="en-US" sz="2400" dirty="0">
                <a:latin typeface="+mn-ea"/>
              </a:rPr>
              <a:t>日</a:t>
            </a:r>
            <a:r>
              <a:rPr lang="zh-TW" altLang="en-US" sz="2400" dirty="0" smtClean="0">
                <a:latin typeface="+mn-ea"/>
              </a:rPr>
              <a:t>晚間</a:t>
            </a:r>
            <a:r>
              <a:rPr lang="en-US" altLang="zh-TW" sz="2400" dirty="0" smtClean="0">
                <a:latin typeface="+mn-ea"/>
              </a:rPr>
              <a:t>9</a:t>
            </a:r>
            <a:r>
              <a:rPr lang="zh-TW" altLang="en-US" sz="2400" dirty="0" smtClean="0">
                <a:latin typeface="+mn-ea"/>
              </a:rPr>
              <a:t>點左右，在國道五號接國道三號南下往木柵轉彎處，翻落邊坡，總計造成</a:t>
            </a:r>
            <a:r>
              <a:rPr lang="en-US" altLang="zh-TW" sz="2400" dirty="0" smtClean="0">
                <a:latin typeface="+mn-ea"/>
              </a:rPr>
              <a:t>33</a:t>
            </a:r>
            <a:r>
              <a:rPr lang="zh-TW" altLang="en-US" sz="2400" dirty="0" smtClean="0">
                <a:latin typeface="+mn-ea"/>
              </a:rPr>
              <a:t>人死亡，</a:t>
            </a:r>
            <a:r>
              <a:rPr lang="en-US" altLang="zh-TW" sz="2400" dirty="0" smtClean="0">
                <a:latin typeface="+mn-ea"/>
              </a:rPr>
              <a:t>11</a:t>
            </a:r>
            <a:r>
              <a:rPr lang="zh-TW" altLang="en-US" sz="2400" dirty="0" smtClean="0">
                <a:latin typeface="+mn-ea"/>
              </a:rPr>
              <a:t>人受傷。</a:t>
            </a:r>
            <a:endParaRPr lang="en-US" altLang="zh-TW" sz="2400" dirty="0" smtClean="0">
              <a:latin typeface="+mn-ea"/>
            </a:endParaRPr>
          </a:p>
          <a:p>
            <a:r>
              <a:rPr lang="zh-TW" altLang="en-US" sz="2400" dirty="0">
                <a:latin typeface="+mn-ea"/>
              </a:rPr>
              <a:t>高公局表示</a:t>
            </a:r>
            <a:r>
              <a:rPr lang="zh-TW" altLang="en-US" sz="2400" dirty="0" smtClean="0">
                <a:latin typeface="+mn-ea"/>
              </a:rPr>
              <a:t>，上一次台灣</a:t>
            </a:r>
            <a:r>
              <a:rPr lang="zh-TW" altLang="en-US" sz="2400" dirty="0">
                <a:latin typeface="+mn-ea"/>
              </a:rPr>
              <a:t>最嚴重事故死傷，是在</a:t>
            </a:r>
            <a:r>
              <a:rPr lang="en-US" altLang="zh-TW" sz="2400" dirty="0">
                <a:latin typeface="+mn-ea"/>
              </a:rPr>
              <a:t>1986</a:t>
            </a:r>
            <a:r>
              <a:rPr lang="zh-TW" altLang="en-US" sz="2400" dirty="0">
                <a:latin typeface="+mn-ea"/>
              </a:rPr>
              <a:t>年</a:t>
            </a:r>
            <a:r>
              <a:rPr lang="en-US" altLang="zh-TW" sz="2400" dirty="0">
                <a:latin typeface="+mn-ea"/>
              </a:rPr>
              <a:t>10</a:t>
            </a:r>
            <a:r>
              <a:rPr lang="zh-TW" altLang="en-US" sz="2400" dirty="0">
                <a:latin typeface="+mn-ea"/>
              </a:rPr>
              <a:t>月</a:t>
            </a:r>
            <a:r>
              <a:rPr lang="en-US" altLang="zh-TW" sz="2400" dirty="0">
                <a:latin typeface="+mn-ea"/>
              </a:rPr>
              <a:t>8</a:t>
            </a:r>
            <a:r>
              <a:rPr lang="zh-TW" altLang="en-US" sz="2400" dirty="0">
                <a:latin typeface="+mn-ea"/>
              </a:rPr>
              <a:t>日，一輛遊覽車在谷關墜河，造成</a:t>
            </a:r>
            <a:r>
              <a:rPr lang="en-US" altLang="zh-TW" sz="2400" dirty="0">
                <a:latin typeface="+mn-ea"/>
              </a:rPr>
              <a:t>42</a:t>
            </a:r>
            <a:r>
              <a:rPr lang="zh-TW" altLang="en-US" sz="2400" dirty="0">
                <a:latin typeface="+mn-ea"/>
              </a:rPr>
              <a:t>死、</a:t>
            </a:r>
            <a:r>
              <a:rPr lang="en-US" altLang="zh-TW" sz="2400" dirty="0">
                <a:latin typeface="+mn-ea"/>
              </a:rPr>
              <a:t>3</a:t>
            </a:r>
            <a:r>
              <a:rPr lang="zh-TW" altLang="en-US" sz="2400" dirty="0">
                <a:latin typeface="+mn-ea"/>
              </a:rPr>
              <a:t>傷事故</a:t>
            </a:r>
            <a:r>
              <a:rPr lang="zh-TW" altLang="en-US" sz="2400" dirty="0" smtClean="0">
                <a:latin typeface="+mn-ea"/>
              </a:rPr>
              <a:t>。因此，賞櫻團車禍是「國道近年死傷最嚴重事故」</a:t>
            </a:r>
            <a:r>
              <a:rPr lang="zh-TW" altLang="en-US" sz="2400" dirty="0">
                <a:latin typeface="+mn-ea"/>
              </a:rPr>
              <a:t> 。</a:t>
            </a:r>
          </a:p>
          <a:p>
            <a:endParaRPr lang="zh-TW" altLang="en-US" sz="2400" dirty="0" smtClean="0">
              <a:latin typeface="+mj-ea"/>
              <a:ea typeface="+mj-ea"/>
            </a:endParaRPr>
          </a:p>
          <a:p>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885283"/>
            <a:ext cx="4390608" cy="3528392"/>
          </a:xfrm>
          <a:prstGeom prst="rect">
            <a:avLst/>
          </a:prstGeom>
        </p:spPr>
      </p:pic>
    </p:spTree>
    <p:extLst>
      <p:ext uri="{BB962C8B-B14F-4D97-AF65-F5344CB8AC3E}">
        <p14:creationId xmlns:p14="http://schemas.microsoft.com/office/powerpoint/2010/main" val="4102568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1143000"/>
          </a:xfrm>
        </p:spPr>
        <p:txBody>
          <a:bodyPr/>
          <a:lstStyle/>
          <a:p>
            <a:r>
              <a:rPr lang="zh-TW" altLang="en-US" dirty="0" smtClean="0">
                <a:latin typeface="微軟正黑體" pitchFamily="34" charset="-120"/>
                <a:ea typeface="微軟正黑體" pitchFamily="34" charset="-120"/>
              </a:rPr>
              <a:t>歷年遊覽車事故</a:t>
            </a:r>
            <a:endParaRPr lang="zh-TW" altLang="en-US" dirty="0">
              <a:latin typeface="微軟正黑體" pitchFamily="34" charset="-120"/>
              <a:ea typeface="微軟正黑體" pitchFamily="34"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3259551975"/>
              </p:ext>
            </p:extLst>
          </p:nvPr>
        </p:nvGraphicFramePr>
        <p:xfrm>
          <a:off x="1043608" y="1124744"/>
          <a:ext cx="7200800" cy="4680520"/>
        </p:xfrm>
        <a:graphic>
          <a:graphicData uri="http://schemas.openxmlformats.org/drawingml/2006/table">
            <a:tbl>
              <a:tblPr firstRow="1" firstCol="1" bandRow="1"/>
              <a:tblGrid>
                <a:gridCol w="1800200"/>
                <a:gridCol w="5400600"/>
              </a:tblGrid>
              <a:tr h="1008112">
                <a:tc>
                  <a:txBody>
                    <a:bodyPr/>
                    <a:lstStyle/>
                    <a:p>
                      <a:pPr>
                        <a:spcAft>
                          <a:spcPts val="0"/>
                        </a:spcAft>
                      </a:pPr>
                      <a:r>
                        <a:rPr lang="en-US" sz="1600" kern="100" dirty="0">
                          <a:solidFill>
                            <a:srgbClr val="953735"/>
                          </a:solidFill>
                          <a:effectLst/>
                          <a:latin typeface="標楷體" pitchFamily="65" charset="-120"/>
                          <a:ea typeface="標楷體" pitchFamily="65" charset="-120"/>
                          <a:cs typeface="Times New Roman"/>
                        </a:rPr>
                        <a:t>1986.10.8</a:t>
                      </a:r>
                      <a:endParaRPr lang="zh-TW" sz="1600" kern="100" dirty="0">
                        <a:effectLst/>
                        <a:latin typeface="標楷體" pitchFamily="65" charset="-120"/>
                        <a:ea typeface="標楷體" pitchFamily="65" charset="-120"/>
                        <a:cs typeface="Times New Roman"/>
                      </a:endParaRPr>
                    </a:p>
                    <a:p>
                      <a:pPr>
                        <a:spcAft>
                          <a:spcPts val="0"/>
                        </a:spcAft>
                      </a:pPr>
                      <a:r>
                        <a:rPr lang="zh-TW" sz="1600" kern="100" dirty="0">
                          <a:solidFill>
                            <a:srgbClr val="953735"/>
                          </a:solidFill>
                          <a:effectLst/>
                          <a:latin typeface="標楷體" pitchFamily="65" charset="-120"/>
                          <a:ea typeface="標楷體" pitchFamily="65" charset="-120"/>
                          <a:cs typeface="Times New Roman"/>
                        </a:rPr>
                        <a:t>谷關遊覽車事故</a:t>
                      </a:r>
                      <a:endParaRPr lang="zh-TW" sz="1600" kern="100" dirty="0">
                        <a:effectLst/>
                        <a:latin typeface="標楷體" pitchFamily="65" charset="-120"/>
                        <a:ea typeface="標楷體" pitchFamily="65" charset="-120"/>
                        <a:cs typeface="Times New Roman"/>
                      </a:endParaRPr>
                    </a:p>
                    <a:p>
                      <a:pPr>
                        <a:spcAft>
                          <a:spcPts val="0"/>
                        </a:spcAft>
                      </a:pPr>
                      <a:r>
                        <a:rPr lang="en-US" sz="1600" b="1" kern="100" dirty="0">
                          <a:solidFill>
                            <a:srgbClr val="FF0000"/>
                          </a:solidFill>
                          <a:effectLst/>
                          <a:latin typeface="標楷體" pitchFamily="65" charset="-120"/>
                          <a:ea typeface="標楷體" pitchFamily="65" charset="-120"/>
                          <a:cs typeface="Times New Roman"/>
                        </a:rPr>
                        <a:t>42</a:t>
                      </a:r>
                      <a:r>
                        <a:rPr lang="zh-TW" sz="1600" b="1" kern="100" dirty="0">
                          <a:solidFill>
                            <a:srgbClr val="FF0000"/>
                          </a:solidFill>
                          <a:effectLst/>
                          <a:latin typeface="標楷體" pitchFamily="65" charset="-120"/>
                          <a:ea typeface="標楷體" pitchFamily="65" charset="-120"/>
                          <a:cs typeface="Times New Roman"/>
                        </a:rPr>
                        <a:t>死</a:t>
                      </a:r>
                      <a:r>
                        <a:rPr lang="en-US" sz="1600" b="1" kern="100" dirty="0">
                          <a:solidFill>
                            <a:srgbClr val="FF0000"/>
                          </a:solidFill>
                          <a:effectLst/>
                          <a:latin typeface="標楷體" pitchFamily="65" charset="-120"/>
                          <a:ea typeface="標楷體" pitchFamily="65" charset="-120"/>
                          <a:cs typeface="Times New Roman"/>
                        </a:rPr>
                        <a:t>3</a:t>
                      </a:r>
                      <a:r>
                        <a:rPr lang="zh-TW" sz="1600" b="1" kern="100" dirty="0">
                          <a:solidFill>
                            <a:srgbClr val="FF0000"/>
                          </a:solidFill>
                          <a:effectLst/>
                          <a:latin typeface="標楷體" pitchFamily="65" charset="-120"/>
                          <a:ea typeface="標楷體" pitchFamily="65" charset="-120"/>
                          <a:cs typeface="Times New Roman"/>
                        </a:rPr>
                        <a:t>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zh-TW" sz="1600" kern="100" dirty="0">
                          <a:solidFill>
                            <a:srgbClr val="E46C0A"/>
                          </a:solidFill>
                          <a:effectLst/>
                          <a:latin typeface="Calibri"/>
                          <a:ea typeface="標楷體"/>
                          <a:cs typeface="Times New Roman"/>
                        </a:rPr>
                        <a:t>台中大肚鄉「崑鈴堂太子爺」廟的進香團乘遊覽車返回途中，在中部橫貫公路谷關附近與一輛大</a:t>
                      </a:r>
                      <a:r>
                        <a:rPr lang="zh-TW" sz="1600" kern="100" dirty="0" smtClean="0">
                          <a:solidFill>
                            <a:srgbClr val="E46C0A"/>
                          </a:solidFill>
                          <a:effectLst/>
                          <a:latin typeface="Calibri"/>
                          <a:ea typeface="標楷體"/>
                          <a:cs typeface="Times New Roman"/>
                        </a:rPr>
                        <a:t>貨車</a:t>
                      </a:r>
                      <a:r>
                        <a:rPr lang="zh-TW" altLang="en-US" sz="1600" kern="100" dirty="0" smtClean="0">
                          <a:solidFill>
                            <a:srgbClr val="E46C0A"/>
                          </a:solidFill>
                          <a:effectLst/>
                          <a:latin typeface="Calibri"/>
                          <a:ea typeface="標楷體"/>
                          <a:cs typeface="Times New Roman"/>
                        </a:rPr>
                        <a:t>擦</a:t>
                      </a:r>
                      <a:r>
                        <a:rPr lang="zh-TW" sz="1600" kern="100" dirty="0" smtClean="0">
                          <a:solidFill>
                            <a:srgbClr val="E46C0A"/>
                          </a:solidFill>
                          <a:effectLst/>
                          <a:latin typeface="Calibri"/>
                          <a:ea typeface="標楷體"/>
                          <a:cs typeface="Times New Roman"/>
                        </a:rPr>
                        <a:t>撞</a:t>
                      </a:r>
                      <a:r>
                        <a:rPr lang="zh-TW" sz="1600" kern="100" dirty="0">
                          <a:solidFill>
                            <a:srgbClr val="E46C0A"/>
                          </a:solidFill>
                          <a:effectLst/>
                          <a:latin typeface="Calibri"/>
                          <a:ea typeface="標楷體"/>
                          <a:cs typeface="Times New Roman"/>
                        </a:rPr>
                        <a:t>，墜落深約</a:t>
                      </a:r>
                      <a:r>
                        <a:rPr lang="en-US" sz="1600" kern="100" dirty="0">
                          <a:solidFill>
                            <a:srgbClr val="E46C0A"/>
                          </a:solidFill>
                          <a:effectLst/>
                          <a:latin typeface="Calibri"/>
                          <a:ea typeface="標楷體"/>
                          <a:cs typeface="Times New Roman"/>
                        </a:rPr>
                        <a:t>80</a:t>
                      </a:r>
                      <a:r>
                        <a:rPr lang="zh-TW" sz="1600" kern="100" dirty="0">
                          <a:solidFill>
                            <a:srgbClr val="E46C0A"/>
                          </a:solidFill>
                          <a:effectLst/>
                          <a:latin typeface="Calibri"/>
                          <a:ea typeface="標楷體"/>
                          <a:cs typeface="Times New Roman"/>
                        </a:rPr>
                        <a:t>公尺的深谷</a:t>
                      </a:r>
                      <a:endParaRPr lang="zh-TW" sz="1600" kern="100" dirty="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224136">
                <a:tc>
                  <a:txBody>
                    <a:bodyPr/>
                    <a:lstStyle/>
                    <a:p>
                      <a:pPr>
                        <a:spcAft>
                          <a:spcPts val="0"/>
                        </a:spcAft>
                      </a:pPr>
                      <a:r>
                        <a:rPr lang="en-US" sz="1600" kern="100" dirty="0">
                          <a:solidFill>
                            <a:srgbClr val="953735"/>
                          </a:solidFill>
                          <a:effectLst/>
                          <a:latin typeface="標楷體" pitchFamily="65" charset="-120"/>
                          <a:ea typeface="標楷體" pitchFamily="65" charset="-120"/>
                          <a:cs typeface="Times New Roman"/>
                        </a:rPr>
                        <a:t>1992.05.15</a:t>
                      </a:r>
                      <a:endParaRPr lang="zh-TW" sz="1600" kern="100" dirty="0">
                        <a:effectLst/>
                        <a:latin typeface="標楷體" pitchFamily="65" charset="-120"/>
                        <a:ea typeface="標楷體" pitchFamily="65" charset="-120"/>
                        <a:cs typeface="Times New Roman"/>
                      </a:endParaRPr>
                    </a:p>
                    <a:p>
                      <a:pPr>
                        <a:spcAft>
                          <a:spcPts val="0"/>
                        </a:spcAft>
                      </a:pPr>
                      <a:r>
                        <a:rPr lang="zh-TW" sz="1600" kern="100" dirty="0">
                          <a:solidFill>
                            <a:srgbClr val="953735"/>
                          </a:solidFill>
                          <a:effectLst/>
                          <a:latin typeface="標楷體" pitchFamily="65" charset="-120"/>
                          <a:ea typeface="標楷體" pitchFamily="65" charset="-120"/>
                          <a:cs typeface="Times New Roman"/>
                        </a:rPr>
                        <a:t>健康幼稚園火燒</a:t>
                      </a:r>
                      <a:r>
                        <a:rPr lang="zh-TW" sz="1600" kern="100" dirty="0" smtClean="0">
                          <a:solidFill>
                            <a:srgbClr val="953735"/>
                          </a:solidFill>
                          <a:effectLst/>
                          <a:latin typeface="標楷體" pitchFamily="65" charset="-120"/>
                          <a:ea typeface="標楷體" pitchFamily="65" charset="-120"/>
                          <a:cs typeface="Times New Roman"/>
                        </a:rPr>
                        <a:t>車</a:t>
                      </a:r>
                      <a:r>
                        <a:rPr lang="zh-TW" altLang="en-US" sz="1600" kern="100" dirty="0" smtClean="0">
                          <a:solidFill>
                            <a:srgbClr val="953735"/>
                          </a:solidFill>
                          <a:effectLst/>
                          <a:latin typeface="標楷體" pitchFamily="65" charset="-120"/>
                          <a:ea typeface="標楷體" pitchFamily="65" charset="-120"/>
                          <a:cs typeface="Times New Roman"/>
                        </a:rPr>
                        <a:t>事故</a:t>
                      </a:r>
                      <a:endParaRPr lang="zh-TW" sz="1600" kern="100" dirty="0">
                        <a:effectLst/>
                        <a:latin typeface="標楷體" pitchFamily="65" charset="-120"/>
                        <a:ea typeface="標楷體" pitchFamily="65" charset="-120"/>
                        <a:cs typeface="Times New Roman"/>
                      </a:endParaRPr>
                    </a:p>
                    <a:p>
                      <a:pPr>
                        <a:spcAft>
                          <a:spcPts val="0"/>
                        </a:spcAft>
                      </a:pPr>
                      <a:r>
                        <a:rPr lang="en-US" sz="1600" kern="100" dirty="0">
                          <a:solidFill>
                            <a:srgbClr val="953735"/>
                          </a:solidFill>
                          <a:effectLst/>
                          <a:latin typeface="標楷體" pitchFamily="65" charset="-120"/>
                          <a:ea typeface="標楷體" pitchFamily="65" charset="-120"/>
                          <a:cs typeface="Times New Roman"/>
                        </a:rPr>
                        <a:t>23</a:t>
                      </a:r>
                      <a:r>
                        <a:rPr lang="zh-TW" sz="1600" kern="100" dirty="0">
                          <a:solidFill>
                            <a:srgbClr val="953735"/>
                          </a:solidFill>
                          <a:effectLst/>
                          <a:latin typeface="標楷體" pitchFamily="65" charset="-120"/>
                          <a:ea typeface="標楷體" pitchFamily="65" charset="-120"/>
                          <a:cs typeface="Times New Roman"/>
                        </a:rPr>
                        <a:t>死</a:t>
                      </a:r>
                      <a:r>
                        <a:rPr lang="en-US" sz="1600" kern="100" dirty="0">
                          <a:solidFill>
                            <a:srgbClr val="953735"/>
                          </a:solidFill>
                          <a:effectLst/>
                          <a:latin typeface="標楷體" pitchFamily="65" charset="-120"/>
                          <a:ea typeface="標楷體" pitchFamily="65" charset="-120"/>
                          <a:cs typeface="Times New Roman"/>
                        </a:rPr>
                        <a:t>9</a:t>
                      </a:r>
                      <a:r>
                        <a:rPr lang="zh-TW" sz="1600" kern="100" dirty="0">
                          <a:solidFill>
                            <a:srgbClr val="953735"/>
                          </a:solidFill>
                          <a:effectLst/>
                          <a:latin typeface="標楷體" pitchFamily="65" charset="-120"/>
                          <a:ea typeface="標楷體" pitchFamily="65" charset="-120"/>
                          <a:cs typeface="Times New Roman"/>
                        </a:rPr>
                        <a:t>傷</a:t>
                      </a:r>
                      <a:endParaRPr lang="zh-TW" sz="1600" kern="100" dirty="0">
                        <a:effectLst/>
                        <a:latin typeface="標楷體" pitchFamily="65" charset="-120"/>
                        <a:ea typeface="標楷體" pitchFamily="65"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zh-TW" sz="1600" kern="100" dirty="0">
                          <a:solidFill>
                            <a:srgbClr val="E46C0A"/>
                          </a:solidFill>
                          <a:effectLst/>
                          <a:latin typeface="Calibri"/>
                          <a:ea typeface="標楷體"/>
                          <a:cs typeface="Times New Roman"/>
                        </a:rPr>
                        <a:t>一輛搭載幼稚園師生及家長的遊覽車，行經桃園平鎮中興路時，因變壓器老舊走火，車內易燃的裝潢材料讓火迅速延</a:t>
                      </a:r>
                      <a:r>
                        <a:rPr lang="zh-TW" sz="1600" kern="100" dirty="0" smtClean="0">
                          <a:solidFill>
                            <a:srgbClr val="E46C0A"/>
                          </a:solidFill>
                          <a:effectLst/>
                          <a:latin typeface="Calibri"/>
                          <a:ea typeface="標楷體"/>
                          <a:cs typeface="Times New Roman"/>
                        </a:rPr>
                        <a:t>燒</a:t>
                      </a:r>
                      <a:r>
                        <a:rPr lang="zh-TW" altLang="en-US" sz="1600" kern="100" dirty="0" smtClean="0">
                          <a:solidFill>
                            <a:srgbClr val="E46C0A"/>
                          </a:solidFill>
                          <a:effectLst/>
                          <a:latin typeface="Calibri"/>
                          <a:ea typeface="標楷體"/>
                          <a:cs typeface="Times New Roman"/>
                        </a:rPr>
                        <a:t>，</a:t>
                      </a:r>
                      <a:r>
                        <a:rPr lang="zh-TW" sz="1600" kern="100" dirty="0" smtClean="0">
                          <a:solidFill>
                            <a:srgbClr val="E46C0A"/>
                          </a:solidFill>
                          <a:effectLst/>
                          <a:latin typeface="Calibri"/>
                          <a:ea typeface="標楷體"/>
                          <a:cs typeface="Times New Roman"/>
                        </a:rPr>
                        <a:t>但</a:t>
                      </a:r>
                      <a:r>
                        <a:rPr lang="zh-TW" sz="1600" kern="100" dirty="0">
                          <a:solidFill>
                            <a:srgbClr val="E46C0A"/>
                          </a:solidFill>
                          <a:effectLst/>
                          <a:latin typeface="Calibri"/>
                          <a:ea typeface="標楷體"/>
                          <a:cs typeface="Times New Roman"/>
                        </a:rPr>
                        <a:t>安全門卡死，車上滅火器逾期三年無法滅火，導致死傷慘重。</a:t>
                      </a:r>
                      <a:endParaRPr lang="zh-TW" sz="1600" kern="100" dirty="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224136">
                <a:tc>
                  <a:txBody>
                    <a:bodyPr/>
                    <a:lstStyle/>
                    <a:p>
                      <a:pPr>
                        <a:spcAft>
                          <a:spcPts val="0"/>
                        </a:spcAft>
                      </a:pPr>
                      <a:r>
                        <a:rPr lang="en-US" sz="1600" kern="100">
                          <a:solidFill>
                            <a:srgbClr val="953735"/>
                          </a:solidFill>
                          <a:effectLst/>
                          <a:latin typeface="標楷體" pitchFamily="65" charset="-120"/>
                          <a:ea typeface="標楷體" pitchFamily="65" charset="-120"/>
                          <a:cs typeface="Times New Roman"/>
                        </a:rPr>
                        <a:t>2006.12.3</a:t>
                      </a:r>
                      <a:endParaRPr lang="zh-TW" sz="1600" kern="100">
                        <a:effectLst/>
                        <a:latin typeface="標楷體" pitchFamily="65" charset="-120"/>
                        <a:ea typeface="標楷體" pitchFamily="65" charset="-120"/>
                        <a:cs typeface="Times New Roman"/>
                      </a:endParaRPr>
                    </a:p>
                    <a:p>
                      <a:pPr>
                        <a:spcAft>
                          <a:spcPts val="0"/>
                        </a:spcAft>
                      </a:pPr>
                      <a:r>
                        <a:rPr lang="zh-TW" sz="1600" kern="100">
                          <a:solidFill>
                            <a:srgbClr val="953735"/>
                          </a:solidFill>
                          <a:effectLst/>
                          <a:latin typeface="標楷體" pitchFamily="65" charset="-120"/>
                          <a:ea typeface="標楷體" pitchFamily="65" charset="-120"/>
                          <a:cs typeface="Times New Roman"/>
                        </a:rPr>
                        <a:t>梅嶺事故</a:t>
                      </a:r>
                      <a:endParaRPr lang="zh-TW" sz="1600" kern="100">
                        <a:effectLst/>
                        <a:latin typeface="標楷體" pitchFamily="65" charset="-120"/>
                        <a:ea typeface="標楷體" pitchFamily="65" charset="-120"/>
                        <a:cs typeface="Times New Roman"/>
                      </a:endParaRPr>
                    </a:p>
                    <a:p>
                      <a:pPr>
                        <a:spcAft>
                          <a:spcPts val="0"/>
                        </a:spcAft>
                      </a:pPr>
                      <a:r>
                        <a:rPr lang="en-US" sz="1600" kern="100">
                          <a:solidFill>
                            <a:srgbClr val="953735"/>
                          </a:solidFill>
                          <a:effectLst/>
                          <a:latin typeface="標楷體" pitchFamily="65" charset="-120"/>
                          <a:ea typeface="標楷體" pitchFamily="65" charset="-120"/>
                          <a:cs typeface="Times New Roman"/>
                        </a:rPr>
                        <a:t>22</a:t>
                      </a:r>
                      <a:r>
                        <a:rPr lang="zh-TW" sz="1600" kern="100">
                          <a:solidFill>
                            <a:srgbClr val="953735"/>
                          </a:solidFill>
                          <a:effectLst/>
                          <a:latin typeface="標楷體" pitchFamily="65" charset="-120"/>
                          <a:ea typeface="標楷體" pitchFamily="65" charset="-120"/>
                          <a:cs typeface="Times New Roman"/>
                        </a:rPr>
                        <a:t>死</a:t>
                      </a:r>
                      <a:r>
                        <a:rPr lang="en-US" sz="1600" kern="100">
                          <a:solidFill>
                            <a:srgbClr val="953735"/>
                          </a:solidFill>
                          <a:effectLst/>
                          <a:latin typeface="標楷體" pitchFamily="65" charset="-120"/>
                          <a:ea typeface="標楷體" pitchFamily="65" charset="-120"/>
                          <a:cs typeface="Times New Roman"/>
                        </a:rPr>
                        <a:t>24</a:t>
                      </a:r>
                      <a:r>
                        <a:rPr lang="zh-TW" sz="1600" kern="100">
                          <a:solidFill>
                            <a:srgbClr val="953735"/>
                          </a:solidFill>
                          <a:effectLst/>
                          <a:latin typeface="標楷體" pitchFamily="65" charset="-120"/>
                          <a:ea typeface="標楷體" pitchFamily="65" charset="-120"/>
                          <a:cs typeface="Times New Roman"/>
                        </a:rPr>
                        <a:t>傷</a:t>
                      </a:r>
                      <a:endParaRPr lang="zh-TW" sz="1600" kern="100">
                        <a:effectLst/>
                        <a:latin typeface="標楷體" pitchFamily="65" charset="-120"/>
                        <a:ea typeface="標楷體" pitchFamily="65"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zh-TW" sz="1600" kern="100" dirty="0">
                          <a:solidFill>
                            <a:srgbClr val="E46C0A"/>
                          </a:solidFill>
                          <a:effectLst/>
                          <a:latin typeface="Calibri"/>
                          <a:ea typeface="標楷體"/>
                          <a:cs typeface="Times New Roman"/>
                        </a:rPr>
                        <a:t>一輛搭載高雄鼎金小學師生、家長的遊覽車，在台南縣楠西鄉南</a:t>
                      </a:r>
                      <a:r>
                        <a:rPr lang="en-US" sz="1600" kern="100" dirty="0">
                          <a:solidFill>
                            <a:srgbClr val="E46C0A"/>
                          </a:solidFill>
                          <a:effectLst/>
                          <a:latin typeface="Calibri"/>
                          <a:ea typeface="標楷體"/>
                          <a:cs typeface="Times New Roman"/>
                        </a:rPr>
                        <a:t>188</a:t>
                      </a:r>
                      <a:r>
                        <a:rPr lang="zh-TW" sz="1600" kern="100" dirty="0">
                          <a:solidFill>
                            <a:srgbClr val="E46C0A"/>
                          </a:solidFill>
                          <a:effectLst/>
                          <a:latin typeface="Calibri"/>
                          <a:ea typeface="標楷體"/>
                          <a:cs typeface="Times New Roman"/>
                        </a:rPr>
                        <a:t>鄉道梅嶺路段失控翻車，墜入</a:t>
                      </a:r>
                      <a:r>
                        <a:rPr lang="en-US" sz="1600" kern="100" dirty="0">
                          <a:solidFill>
                            <a:srgbClr val="E46C0A"/>
                          </a:solidFill>
                          <a:effectLst/>
                          <a:latin typeface="Calibri"/>
                          <a:ea typeface="標楷體"/>
                          <a:cs typeface="Times New Roman"/>
                        </a:rPr>
                        <a:t>20</a:t>
                      </a:r>
                      <a:r>
                        <a:rPr lang="zh-TW" sz="1600" kern="100" dirty="0">
                          <a:solidFill>
                            <a:srgbClr val="E46C0A"/>
                          </a:solidFill>
                          <a:effectLst/>
                          <a:latin typeface="Calibri"/>
                          <a:ea typeface="標楷體"/>
                          <a:cs typeface="Times New Roman"/>
                        </a:rPr>
                        <a:t>多公尺深的溪谷。事故後，公路總局修法將胎紋深度納入遊覽車定期檢驗，並強制大客車裝置安全帶 </a:t>
                      </a:r>
                      <a:endParaRPr lang="zh-TW" sz="1600" kern="100" dirty="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224136">
                <a:tc>
                  <a:txBody>
                    <a:bodyPr/>
                    <a:lstStyle/>
                    <a:p>
                      <a:pPr>
                        <a:spcAft>
                          <a:spcPts val="0"/>
                        </a:spcAft>
                      </a:pPr>
                      <a:r>
                        <a:rPr lang="en-US" sz="1600" kern="100" dirty="0">
                          <a:solidFill>
                            <a:srgbClr val="953735"/>
                          </a:solidFill>
                          <a:effectLst/>
                          <a:latin typeface="標楷體" pitchFamily="65" charset="-120"/>
                          <a:ea typeface="標楷體" pitchFamily="65" charset="-120"/>
                          <a:cs typeface="Times New Roman"/>
                        </a:rPr>
                        <a:t>2007.6.24</a:t>
                      </a:r>
                      <a:endParaRPr lang="zh-TW" sz="1600" kern="100" dirty="0">
                        <a:effectLst/>
                        <a:latin typeface="標楷體" pitchFamily="65" charset="-120"/>
                        <a:ea typeface="標楷體" pitchFamily="65" charset="-120"/>
                        <a:cs typeface="Times New Roman"/>
                      </a:endParaRPr>
                    </a:p>
                    <a:p>
                      <a:pPr>
                        <a:spcAft>
                          <a:spcPts val="0"/>
                        </a:spcAft>
                      </a:pPr>
                      <a:r>
                        <a:rPr lang="zh-TW" sz="1600" kern="100" dirty="0">
                          <a:solidFill>
                            <a:srgbClr val="953735"/>
                          </a:solidFill>
                          <a:effectLst/>
                          <a:latin typeface="標楷體" pitchFamily="65" charset="-120"/>
                          <a:ea typeface="標楷體" pitchFamily="65" charset="-120"/>
                          <a:cs typeface="Times New Roman"/>
                        </a:rPr>
                        <a:t>陽明山遊覽車事故</a:t>
                      </a:r>
                      <a:endParaRPr lang="zh-TW" sz="1600" kern="100" dirty="0">
                        <a:effectLst/>
                        <a:latin typeface="標楷體" pitchFamily="65" charset="-120"/>
                        <a:ea typeface="標楷體" pitchFamily="65" charset="-120"/>
                        <a:cs typeface="Times New Roman"/>
                      </a:endParaRPr>
                    </a:p>
                    <a:p>
                      <a:pPr>
                        <a:spcAft>
                          <a:spcPts val="0"/>
                        </a:spcAft>
                      </a:pPr>
                      <a:r>
                        <a:rPr lang="en-US" sz="1600" kern="100" dirty="0">
                          <a:solidFill>
                            <a:srgbClr val="953735"/>
                          </a:solidFill>
                          <a:effectLst/>
                          <a:latin typeface="標楷體" pitchFamily="65" charset="-120"/>
                          <a:ea typeface="標楷體" pitchFamily="65" charset="-120"/>
                          <a:cs typeface="Times New Roman"/>
                        </a:rPr>
                        <a:t>8</a:t>
                      </a:r>
                      <a:r>
                        <a:rPr lang="zh-TW" sz="1600" kern="100" dirty="0">
                          <a:solidFill>
                            <a:srgbClr val="953735"/>
                          </a:solidFill>
                          <a:effectLst/>
                          <a:latin typeface="標楷體" pitchFamily="65" charset="-120"/>
                          <a:ea typeface="標楷體" pitchFamily="65" charset="-120"/>
                          <a:cs typeface="Times New Roman"/>
                        </a:rPr>
                        <a:t>死</a:t>
                      </a:r>
                      <a:r>
                        <a:rPr lang="en-US" sz="1600" kern="100" dirty="0">
                          <a:solidFill>
                            <a:srgbClr val="953735"/>
                          </a:solidFill>
                          <a:effectLst/>
                          <a:latin typeface="標楷體" pitchFamily="65" charset="-120"/>
                          <a:ea typeface="標楷體" pitchFamily="65" charset="-120"/>
                          <a:cs typeface="Times New Roman"/>
                        </a:rPr>
                        <a:t>25</a:t>
                      </a:r>
                      <a:r>
                        <a:rPr lang="zh-TW" sz="1600" kern="100" dirty="0">
                          <a:solidFill>
                            <a:srgbClr val="953735"/>
                          </a:solidFill>
                          <a:effectLst/>
                          <a:latin typeface="標楷體" pitchFamily="65" charset="-120"/>
                          <a:ea typeface="標楷體" pitchFamily="65" charset="-120"/>
                          <a:cs typeface="Times New Roman"/>
                        </a:rPr>
                        <a:t>傷</a:t>
                      </a:r>
                      <a:endParaRPr lang="zh-TW" sz="1600" kern="100" dirty="0">
                        <a:effectLst/>
                        <a:latin typeface="標楷體" pitchFamily="65" charset="-120"/>
                        <a:ea typeface="標楷體" pitchFamily="65"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zh-TW" sz="1600" kern="100" dirty="0">
                          <a:solidFill>
                            <a:srgbClr val="E46C0A"/>
                          </a:solidFill>
                          <a:effectLst/>
                          <a:latin typeface="Calibri"/>
                          <a:ea typeface="標楷體"/>
                          <a:cs typeface="Times New Roman"/>
                        </a:rPr>
                        <a:t>一輛遊覽車行經仰德大道，因煞車失靈，追撞下山轎車，遊覽車失控墜入</a:t>
                      </a:r>
                      <a:r>
                        <a:rPr lang="en-US" sz="1600" kern="100" dirty="0">
                          <a:solidFill>
                            <a:srgbClr val="E46C0A"/>
                          </a:solidFill>
                          <a:effectLst/>
                          <a:latin typeface="Calibri"/>
                          <a:ea typeface="標楷體"/>
                          <a:cs typeface="Times New Roman"/>
                        </a:rPr>
                        <a:t>100</a:t>
                      </a:r>
                      <a:r>
                        <a:rPr lang="zh-TW" sz="1600" kern="100" dirty="0">
                          <a:solidFill>
                            <a:srgbClr val="E46C0A"/>
                          </a:solidFill>
                          <a:effectLst/>
                          <a:latin typeface="Calibri"/>
                          <a:ea typeface="標楷體"/>
                          <a:cs typeface="Times New Roman"/>
                        </a:rPr>
                        <a:t>公尺深的山谷。士林地檢署現場勘驗指出，肇事車輛曾經變造車體，上層乘客區無鋼架保護，且使用再生胎。</a:t>
                      </a:r>
                      <a:endParaRPr lang="zh-TW" sz="1600" kern="100" dirty="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
        <p:nvSpPr>
          <p:cNvPr id="10" name="六角星形 9"/>
          <p:cNvSpPr/>
          <p:nvPr/>
        </p:nvSpPr>
        <p:spPr>
          <a:xfrm>
            <a:off x="827584" y="1649503"/>
            <a:ext cx="1296144" cy="432048"/>
          </a:xfrm>
          <a:prstGeom prst="star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六角星形 12"/>
          <p:cNvSpPr/>
          <p:nvPr/>
        </p:nvSpPr>
        <p:spPr>
          <a:xfrm>
            <a:off x="755576" y="857415"/>
            <a:ext cx="2196244" cy="1584176"/>
          </a:xfrm>
          <a:prstGeom prst="star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2554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614787397"/>
              </p:ext>
            </p:extLst>
          </p:nvPr>
        </p:nvGraphicFramePr>
        <p:xfrm>
          <a:off x="1043608" y="1124744"/>
          <a:ext cx="7200800" cy="4536505"/>
        </p:xfrm>
        <a:graphic>
          <a:graphicData uri="http://schemas.openxmlformats.org/drawingml/2006/table">
            <a:tbl>
              <a:tblPr firstRow="1" firstCol="1" bandRow="1"/>
              <a:tblGrid>
                <a:gridCol w="1800200"/>
                <a:gridCol w="5400600"/>
              </a:tblGrid>
              <a:tr h="1223768">
                <a:tc>
                  <a:txBody>
                    <a:bodyPr/>
                    <a:lstStyle/>
                    <a:p>
                      <a:pPr>
                        <a:spcAft>
                          <a:spcPts val="0"/>
                        </a:spcAft>
                      </a:pPr>
                      <a:r>
                        <a:rPr lang="en-US" sz="1600" kern="100" dirty="0">
                          <a:solidFill>
                            <a:srgbClr val="953735"/>
                          </a:solidFill>
                          <a:effectLst/>
                          <a:latin typeface="標楷體" pitchFamily="65" charset="-120"/>
                          <a:ea typeface="標楷體" pitchFamily="65" charset="-120"/>
                          <a:cs typeface="Times New Roman"/>
                        </a:rPr>
                        <a:t>2010.10.21</a:t>
                      </a:r>
                      <a:endParaRPr lang="zh-TW" sz="1600" kern="100" dirty="0">
                        <a:effectLst/>
                        <a:latin typeface="標楷體" pitchFamily="65" charset="-120"/>
                        <a:ea typeface="標楷體" pitchFamily="65" charset="-120"/>
                        <a:cs typeface="Times New Roman"/>
                      </a:endParaRPr>
                    </a:p>
                    <a:p>
                      <a:pPr>
                        <a:spcAft>
                          <a:spcPts val="0"/>
                        </a:spcAft>
                      </a:pPr>
                      <a:r>
                        <a:rPr lang="zh-TW" sz="1600" kern="100" dirty="0">
                          <a:solidFill>
                            <a:srgbClr val="953735"/>
                          </a:solidFill>
                          <a:effectLst/>
                          <a:latin typeface="標楷體" pitchFamily="65" charset="-120"/>
                          <a:ea typeface="標楷體" pitchFamily="65" charset="-120"/>
                          <a:cs typeface="Times New Roman"/>
                        </a:rPr>
                        <a:t>蘇花公路遊覽車事故</a:t>
                      </a:r>
                      <a:endParaRPr lang="zh-TW" sz="1600" kern="100" dirty="0">
                        <a:effectLst/>
                        <a:latin typeface="標楷體" pitchFamily="65" charset="-120"/>
                        <a:ea typeface="標楷體" pitchFamily="65" charset="-120"/>
                        <a:cs typeface="Times New Roman"/>
                      </a:endParaRPr>
                    </a:p>
                    <a:p>
                      <a:pPr>
                        <a:spcAft>
                          <a:spcPts val="0"/>
                        </a:spcAft>
                      </a:pPr>
                      <a:r>
                        <a:rPr lang="en-US" sz="1600" kern="100" dirty="0">
                          <a:solidFill>
                            <a:srgbClr val="953735"/>
                          </a:solidFill>
                          <a:effectLst/>
                          <a:latin typeface="標楷體" pitchFamily="65" charset="-120"/>
                          <a:ea typeface="標楷體" pitchFamily="65" charset="-120"/>
                          <a:cs typeface="Times New Roman"/>
                        </a:rPr>
                        <a:t>26</a:t>
                      </a:r>
                      <a:r>
                        <a:rPr lang="zh-TW" sz="1600" kern="100" dirty="0">
                          <a:solidFill>
                            <a:srgbClr val="953735"/>
                          </a:solidFill>
                          <a:effectLst/>
                          <a:latin typeface="標楷體" pitchFamily="65" charset="-120"/>
                          <a:ea typeface="標楷體" pitchFamily="65" charset="-120"/>
                          <a:cs typeface="Times New Roman"/>
                        </a:rPr>
                        <a:t>死</a:t>
                      </a:r>
                      <a:r>
                        <a:rPr lang="en-US" sz="1600" kern="100" dirty="0">
                          <a:solidFill>
                            <a:srgbClr val="953735"/>
                          </a:solidFill>
                          <a:effectLst/>
                          <a:latin typeface="標楷體" pitchFamily="65" charset="-120"/>
                          <a:ea typeface="標楷體" pitchFamily="65" charset="-120"/>
                          <a:cs typeface="Times New Roman"/>
                        </a:rPr>
                        <a:t>(</a:t>
                      </a:r>
                      <a:r>
                        <a:rPr lang="zh-TW" sz="1600" kern="100" dirty="0">
                          <a:solidFill>
                            <a:srgbClr val="953735"/>
                          </a:solidFill>
                          <a:effectLst/>
                          <a:latin typeface="標楷體" pitchFamily="65" charset="-120"/>
                          <a:ea typeface="標楷體" pitchFamily="65" charset="-120"/>
                          <a:cs typeface="Times New Roman"/>
                        </a:rPr>
                        <a:t>含失蹤者</a:t>
                      </a:r>
                      <a:r>
                        <a:rPr lang="en-US" sz="1600" kern="100" dirty="0">
                          <a:solidFill>
                            <a:srgbClr val="953735"/>
                          </a:solidFill>
                          <a:effectLst/>
                          <a:latin typeface="標楷體" pitchFamily="65" charset="-120"/>
                          <a:ea typeface="標楷體" pitchFamily="65" charset="-120"/>
                          <a:cs typeface="Times New Roman"/>
                        </a:rPr>
                        <a:t>)</a:t>
                      </a:r>
                      <a:endParaRPr lang="zh-TW" sz="1600" kern="100" dirty="0">
                        <a:effectLst/>
                        <a:latin typeface="標楷體" pitchFamily="65" charset="-120"/>
                        <a:ea typeface="標楷體" pitchFamily="65"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zh-TW" sz="1600" kern="100">
                          <a:solidFill>
                            <a:srgbClr val="E46C0A"/>
                          </a:solidFill>
                          <a:effectLst/>
                          <a:latin typeface="標楷體" pitchFamily="65" charset="-120"/>
                          <a:ea typeface="標楷體" pitchFamily="65" charset="-120"/>
                          <a:cs typeface="Times New Roman"/>
                        </a:rPr>
                        <a:t>受梅姬颱風影響，蘇花公路遭大量土石崩塌沖毀，一輛搭載陸客的遊覽車被落石擊中並遭掩埋；同時另有一輛搭載珠海旅行團的遊覽車，遇到瞬間暴雨造成的大量坍方，疑似遭到落石擊中墜海。</a:t>
                      </a:r>
                      <a:endParaRPr lang="zh-TW" sz="1600" kern="100">
                        <a:effectLst/>
                        <a:latin typeface="標楷體" pitchFamily="65" charset="-120"/>
                        <a:ea typeface="標楷體" pitchFamily="65"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187738">
                <a:tc>
                  <a:txBody>
                    <a:bodyPr/>
                    <a:lstStyle/>
                    <a:p>
                      <a:pPr>
                        <a:spcAft>
                          <a:spcPts val="0"/>
                        </a:spcAft>
                      </a:pPr>
                      <a:r>
                        <a:rPr lang="en-US" sz="1600" kern="100" dirty="0">
                          <a:solidFill>
                            <a:srgbClr val="953735"/>
                          </a:solidFill>
                          <a:effectLst/>
                          <a:latin typeface="標楷體" pitchFamily="65" charset="-120"/>
                          <a:ea typeface="標楷體" pitchFamily="65" charset="-120"/>
                          <a:cs typeface="Times New Roman"/>
                        </a:rPr>
                        <a:t>2012.12.9</a:t>
                      </a:r>
                      <a:endParaRPr lang="zh-TW" sz="1600" kern="100" dirty="0">
                        <a:effectLst/>
                        <a:latin typeface="標楷體" pitchFamily="65" charset="-120"/>
                        <a:ea typeface="標楷體" pitchFamily="65" charset="-120"/>
                        <a:cs typeface="Times New Roman"/>
                      </a:endParaRPr>
                    </a:p>
                    <a:p>
                      <a:pPr>
                        <a:spcAft>
                          <a:spcPts val="0"/>
                        </a:spcAft>
                      </a:pPr>
                      <a:r>
                        <a:rPr lang="zh-TW" sz="1600" kern="100" dirty="0">
                          <a:solidFill>
                            <a:srgbClr val="953735"/>
                          </a:solidFill>
                          <a:effectLst/>
                          <a:latin typeface="標楷體" pitchFamily="65" charset="-120"/>
                          <a:ea typeface="標楷體" pitchFamily="65" charset="-120"/>
                          <a:cs typeface="Times New Roman"/>
                        </a:rPr>
                        <a:t>新竹尖石遊覽車事故</a:t>
                      </a:r>
                      <a:endParaRPr lang="zh-TW" sz="1600" kern="100" dirty="0">
                        <a:effectLst/>
                        <a:latin typeface="標楷體" pitchFamily="65" charset="-120"/>
                        <a:ea typeface="標楷體" pitchFamily="65" charset="-120"/>
                        <a:cs typeface="Times New Roman"/>
                      </a:endParaRPr>
                    </a:p>
                    <a:p>
                      <a:pPr>
                        <a:spcAft>
                          <a:spcPts val="0"/>
                        </a:spcAft>
                      </a:pPr>
                      <a:r>
                        <a:rPr lang="en-US" sz="1600" kern="100" dirty="0">
                          <a:solidFill>
                            <a:srgbClr val="953735"/>
                          </a:solidFill>
                          <a:effectLst/>
                          <a:latin typeface="標楷體" pitchFamily="65" charset="-120"/>
                          <a:ea typeface="標楷體" pitchFamily="65" charset="-120"/>
                          <a:cs typeface="Times New Roman"/>
                        </a:rPr>
                        <a:t>13</a:t>
                      </a:r>
                      <a:r>
                        <a:rPr lang="zh-TW" sz="1600" kern="100" dirty="0">
                          <a:solidFill>
                            <a:srgbClr val="953735"/>
                          </a:solidFill>
                          <a:effectLst/>
                          <a:latin typeface="標楷體" pitchFamily="65" charset="-120"/>
                          <a:ea typeface="標楷體" pitchFamily="65" charset="-120"/>
                          <a:cs typeface="Times New Roman"/>
                        </a:rPr>
                        <a:t>死</a:t>
                      </a:r>
                      <a:r>
                        <a:rPr lang="en-US" sz="1600" kern="100" dirty="0">
                          <a:solidFill>
                            <a:srgbClr val="953735"/>
                          </a:solidFill>
                          <a:effectLst/>
                          <a:latin typeface="標楷體" pitchFamily="65" charset="-120"/>
                          <a:ea typeface="標楷體" pitchFamily="65" charset="-120"/>
                          <a:cs typeface="Times New Roman"/>
                        </a:rPr>
                        <a:t>10</a:t>
                      </a:r>
                      <a:r>
                        <a:rPr lang="zh-TW" sz="1600" kern="100" dirty="0">
                          <a:solidFill>
                            <a:srgbClr val="953735"/>
                          </a:solidFill>
                          <a:effectLst/>
                          <a:latin typeface="標楷體" pitchFamily="65" charset="-120"/>
                          <a:ea typeface="標楷體" pitchFamily="65" charset="-120"/>
                          <a:cs typeface="Times New Roman"/>
                        </a:rPr>
                        <a:t>傷</a:t>
                      </a:r>
                      <a:endParaRPr lang="zh-TW" sz="1600" kern="100" dirty="0">
                        <a:effectLst/>
                        <a:latin typeface="標楷體" pitchFamily="65" charset="-120"/>
                        <a:ea typeface="標楷體" pitchFamily="65"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zh-TW" sz="1600" kern="100">
                          <a:solidFill>
                            <a:srgbClr val="E46C0A"/>
                          </a:solidFill>
                          <a:effectLst/>
                          <a:latin typeface="標楷體" pitchFamily="65" charset="-120"/>
                          <a:ea typeface="標楷體" pitchFamily="65" charset="-120"/>
                          <a:cs typeface="Times New Roman"/>
                        </a:rPr>
                        <a:t>一輛搭載新北市泰山國小校友和眷屬的遊覽車在司馬庫斯部落附近會車時，因駕駛換檔不當突然熄火，整輛車墜落</a:t>
                      </a:r>
                      <a:r>
                        <a:rPr lang="en-US" sz="1600" kern="100">
                          <a:solidFill>
                            <a:srgbClr val="E46C0A"/>
                          </a:solidFill>
                          <a:effectLst/>
                          <a:latin typeface="標楷體" pitchFamily="65" charset="-120"/>
                          <a:ea typeface="標楷體" pitchFamily="65" charset="-120"/>
                          <a:cs typeface="Times New Roman"/>
                        </a:rPr>
                        <a:t>100</a:t>
                      </a:r>
                      <a:r>
                        <a:rPr lang="zh-TW" sz="1600" kern="100">
                          <a:solidFill>
                            <a:srgbClr val="E46C0A"/>
                          </a:solidFill>
                          <a:effectLst/>
                          <a:latin typeface="標楷體" pitchFamily="65" charset="-120"/>
                          <a:ea typeface="標楷體" pitchFamily="65" charset="-120"/>
                          <a:cs typeface="Times New Roman"/>
                        </a:rPr>
                        <a:t>公尺深山谷。</a:t>
                      </a:r>
                      <a:endParaRPr lang="zh-TW" sz="1600" kern="100">
                        <a:effectLst/>
                        <a:latin typeface="標楷體" pitchFamily="65" charset="-120"/>
                        <a:ea typeface="標楷體" pitchFamily="65"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081083">
                <a:tc>
                  <a:txBody>
                    <a:bodyPr/>
                    <a:lstStyle/>
                    <a:p>
                      <a:pPr>
                        <a:spcAft>
                          <a:spcPts val="0"/>
                        </a:spcAft>
                      </a:pPr>
                      <a:r>
                        <a:rPr lang="en-US" sz="1600" kern="100" dirty="0">
                          <a:solidFill>
                            <a:srgbClr val="953735"/>
                          </a:solidFill>
                          <a:effectLst/>
                          <a:latin typeface="標楷體" pitchFamily="65" charset="-120"/>
                          <a:ea typeface="標楷體" pitchFamily="65" charset="-120"/>
                          <a:cs typeface="Times New Roman"/>
                        </a:rPr>
                        <a:t>2016.7.19</a:t>
                      </a:r>
                      <a:endParaRPr lang="zh-TW" sz="1600" kern="100" dirty="0">
                        <a:effectLst/>
                        <a:latin typeface="標楷體" pitchFamily="65" charset="-120"/>
                        <a:ea typeface="標楷體" pitchFamily="65" charset="-120"/>
                        <a:cs typeface="Times New Roman"/>
                      </a:endParaRPr>
                    </a:p>
                    <a:p>
                      <a:pPr>
                        <a:spcAft>
                          <a:spcPts val="0"/>
                        </a:spcAft>
                      </a:pPr>
                      <a:r>
                        <a:rPr lang="zh-TW" sz="1600" kern="100" dirty="0">
                          <a:solidFill>
                            <a:srgbClr val="953735"/>
                          </a:solidFill>
                          <a:effectLst/>
                          <a:latin typeface="標楷體" pitchFamily="65" charset="-120"/>
                          <a:ea typeface="標楷體" pitchFamily="65" charset="-120"/>
                          <a:cs typeface="Times New Roman"/>
                        </a:rPr>
                        <a:t>桃園</a:t>
                      </a:r>
                      <a:r>
                        <a:rPr lang="zh-TW" sz="1600" kern="100" dirty="0" smtClean="0">
                          <a:solidFill>
                            <a:srgbClr val="953735"/>
                          </a:solidFill>
                          <a:effectLst/>
                          <a:latin typeface="標楷體" pitchFamily="65" charset="-120"/>
                          <a:ea typeface="標楷體" pitchFamily="65" charset="-120"/>
                          <a:cs typeface="Times New Roman"/>
                        </a:rPr>
                        <a:t>火燒</a:t>
                      </a:r>
                      <a:r>
                        <a:rPr lang="zh-TW" altLang="en-US" sz="1600" kern="100" dirty="0" smtClean="0">
                          <a:solidFill>
                            <a:srgbClr val="953735"/>
                          </a:solidFill>
                          <a:effectLst/>
                          <a:latin typeface="標楷體" pitchFamily="65" charset="-120"/>
                          <a:ea typeface="標楷體" pitchFamily="65" charset="-120"/>
                          <a:cs typeface="Times New Roman"/>
                        </a:rPr>
                        <a:t>車</a:t>
                      </a:r>
                      <a:r>
                        <a:rPr lang="zh-TW" sz="1600" kern="100" dirty="0" smtClean="0">
                          <a:solidFill>
                            <a:srgbClr val="953735"/>
                          </a:solidFill>
                          <a:effectLst/>
                          <a:latin typeface="標楷體" pitchFamily="65" charset="-120"/>
                          <a:ea typeface="標楷體" pitchFamily="65" charset="-120"/>
                          <a:cs typeface="Times New Roman"/>
                        </a:rPr>
                        <a:t>事件</a:t>
                      </a:r>
                      <a:endParaRPr lang="zh-TW" sz="1600" kern="100" dirty="0">
                        <a:effectLst/>
                        <a:latin typeface="標楷體" pitchFamily="65" charset="-120"/>
                        <a:ea typeface="標楷體" pitchFamily="65" charset="-120"/>
                        <a:cs typeface="Times New Roman"/>
                      </a:endParaRPr>
                    </a:p>
                    <a:p>
                      <a:pPr>
                        <a:spcAft>
                          <a:spcPts val="0"/>
                        </a:spcAft>
                      </a:pPr>
                      <a:r>
                        <a:rPr lang="en-US" sz="1600" kern="100" dirty="0">
                          <a:solidFill>
                            <a:srgbClr val="953735"/>
                          </a:solidFill>
                          <a:effectLst/>
                          <a:latin typeface="標楷體" pitchFamily="65" charset="-120"/>
                          <a:ea typeface="標楷體" pitchFamily="65" charset="-120"/>
                          <a:cs typeface="Times New Roman"/>
                        </a:rPr>
                        <a:t>26</a:t>
                      </a:r>
                      <a:r>
                        <a:rPr lang="zh-TW" sz="1600" kern="100" dirty="0">
                          <a:solidFill>
                            <a:srgbClr val="953735"/>
                          </a:solidFill>
                          <a:effectLst/>
                          <a:latin typeface="標楷體" pitchFamily="65" charset="-120"/>
                          <a:ea typeface="標楷體" pitchFamily="65" charset="-120"/>
                          <a:cs typeface="Times New Roman"/>
                        </a:rPr>
                        <a:t>死</a:t>
                      </a:r>
                      <a:endParaRPr lang="zh-TW" sz="1600" kern="100" dirty="0">
                        <a:effectLst/>
                        <a:latin typeface="標楷體" pitchFamily="65" charset="-120"/>
                        <a:ea typeface="標楷體" pitchFamily="65"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zh-TW" sz="1600" kern="100">
                          <a:solidFill>
                            <a:srgbClr val="E46C0A"/>
                          </a:solidFill>
                          <a:effectLst/>
                          <a:latin typeface="標楷體" pitchFamily="65" charset="-120"/>
                          <a:ea typeface="標楷體" pitchFamily="65" charset="-120"/>
                          <a:cs typeface="Times New Roman"/>
                        </a:rPr>
                        <a:t>國道二號大園路段，一輛搭載遼寧陸客團的遊覽車起火燃燒，全車無人生還。經桃園地檢署偵查終結，認定事件為司機縱火自焚。</a:t>
                      </a:r>
                      <a:endParaRPr lang="zh-TW" sz="1600" kern="100">
                        <a:effectLst/>
                        <a:latin typeface="標楷體" pitchFamily="65" charset="-120"/>
                        <a:ea typeface="標楷體" pitchFamily="65"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043916">
                <a:tc>
                  <a:txBody>
                    <a:bodyPr/>
                    <a:lstStyle/>
                    <a:p>
                      <a:pPr>
                        <a:spcAft>
                          <a:spcPts val="0"/>
                        </a:spcAft>
                      </a:pPr>
                      <a:r>
                        <a:rPr lang="en-US" sz="1600" kern="100" dirty="0">
                          <a:solidFill>
                            <a:srgbClr val="953735"/>
                          </a:solidFill>
                          <a:effectLst/>
                          <a:latin typeface="標楷體" pitchFamily="65" charset="-120"/>
                          <a:ea typeface="標楷體" pitchFamily="65" charset="-120"/>
                          <a:cs typeface="Times New Roman"/>
                        </a:rPr>
                        <a:t>2017.2.13</a:t>
                      </a:r>
                      <a:endParaRPr lang="zh-TW" sz="1600" kern="100" dirty="0">
                        <a:effectLst/>
                        <a:latin typeface="標楷體" pitchFamily="65" charset="-120"/>
                        <a:ea typeface="標楷體" pitchFamily="65" charset="-120"/>
                        <a:cs typeface="Times New Roman"/>
                      </a:endParaRPr>
                    </a:p>
                    <a:p>
                      <a:pPr>
                        <a:spcAft>
                          <a:spcPts val="0"/>
                        </a:spcAft>
                      </a:pPr>
                      <a:r>
                        <a:rPr lang="zh-TW" sz="1600" kern="100" dirty="0">
                          <a:solidFill>
                            <a:srgbClr val="953735"/>
                          </a:solidFill>
                          <a:effectLst/>
                          <a:latin typeface="標楷體" pitchFamily="65" charset="-120"/>
                          <a:ea typeface="標楷體" pitchFamily="65" charset="-120"/>
                          <a:cs typeface="Times New Roman"/>
                        </a:rPr>
                        <a:t>國</a:t>
                      </a:r>
                      <a:r>
                        <a:rPr lang="en-US" sz="1600" kern="100" dirty="0">
                          <a:solidFill>
                            <a:srgbClr val="953735"/>
                          </a:solidFill>
                          <a:effectLst/>
                          <a:latin typeface="標楷體" pitchFamily="65" charset="-120"/>
                          <a:ea typeface="標楷體" pitchFamily="65" charset="-120"/>
                          <a:cs typeface="Times New Roman"/>
                        </a:rPr>
                        <a:t>5</a:t>
                      </a:r>
                      <a:r>
                        <a:rPr lang="zh-TW" sz="1600" kern="100" dirty="0">
                          <a:solidFill>
                            <a:srgbClr val="953735"/>
                          </a:solidFill>
                          <a:effectLst/>
                          <a:latin typeface="標楷體" pitchFamily="65" charset="-120"/>
                          <a:ea typeface="標楷體" pitchFamily="65" charset="-120"/>
                          <a:cs typeface="Times New Roman"/>
                        </a:rPr>
                        <a:t>遊覽車翻覆事件</a:t>
                      </a:r>
                      <a:endParaRPr lang="zh-TW" sz="1600" kern="100" dirty="0">
                        <a:effectLst/>
                        <a:latin typeface="標楷體" pitchFamily="65" charset="-120"/>
                        <a:ea typeface="標楷體" pitchFamily="65" charset="-120"/>
                        <a:cs typeface="Times New Roman"/>
                      </a:endParaRPr>
                    </a:p>
                    <a:p>
                      <a:pPr>
                        <a:spcAft>
                          <a:spcPts val="0"/>
                        </a:spcAft>
                      </a:pPr>
                      <a:r>
                        <a:rPr lang="en-US" sz="1600" b="1" kern="100" dirty="0">
                          <a:solidFill>
                            <a:srgbClr val="FF0000"/>
                          </a:solidFill>
                          <a:effectLst/>
                          <a:latin typeface="標楷體" pitchFamily="65" charset="-120"/>
                          <a:ea typeface="標楷體" pitchFamily="65" charset="-120"/>
                          <a:cs typeface="Times New Roman"/>
                        </a:rPr>
                        <a:t>33</a:t>
                      </a:r>
                      <a:r>
                        <a:rPr lang="zh-TW" sz="1600" b="1" kern="100" dirty="0">
                          <a:solidFill>
                            <a:srgbClr val="FF0000"/>
                          </a:solidFill>
                          <a:effectLst/>
                          <a:latin typeface="標楷體" pitchFamily="65" charset="-120"/>
                          <a:ea typeface="標楷體" pitchFamily="65" charset="-120"/>
                          <a:cs typeface="Times New Roman"/>
                        </a:rPr>
                        <a:t>死</a:t>
                      </a:r>
                      <a:r>
                        <a:rPr lang="en-US" sz="1600" b="1" kern="100" dirty="0">
                          <a:solidFill>
                            <a:srgbClr val="FF0000"/>
                          </a:solidFill>
                          <a:effectLst/>
                          <a:latin typeface="標楷體" pitchFamily="65" charset="-120"/>
                          <a:ea typeface="標楷體" pitchFamily="65" charset="-120"/>
                          <a:cs typeface="Times New Roman"/>
                        </a:rPr>
                        <a:t>11</a:t>
                      </a:r>
                      <a:r>
                        <a:rPr lang="zh-TW" sz="1600" b="1" kern="100" dirty="0">
                          <a:solidFill>
                            <a:srgbClr val="FF0000"/>
                          </a:solidFill>
                          <a:effectLst/>
                          <a:latin typeface="標楷體" pitchFamily="65" charset="-120"/>
                          <a:ea typeface="標楷體" pitchFamily="65" charset="-120"/>
                          <a:cs typeface="Times New Roman"/>
                        </a:rPr>
                        <a:t>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spcAft>
                          <a:spcPts val="0"/>
                        </a:spcAft>
                      </a:pPr>
                      <a:r>
                        <a:rPr lang="zh-TW" sz="1600" kern="100" dirty="0">
                          <a:solidFill>
                            <a:srgbClr val="E46C0A"/>
                          </a:solidFill>
                          <a:effectLst/>
                          <a:latin typeface="標楷體" pitchFamily="65" charset="-120"/>
                          <a:ea typeface="標楷體" pitchFamily="65" charset="-120"/>
                          <a:cs typeface="Times New Roman"/>
                        </a:rPr>
                        <a:t>一輛載滿武陵農場賞櫻一日遊的遊覽車，在駛經國道五號南港系統交流道時，於一處彎道側翻，造成慘重死傷</a:t>
                      </a:r>
                      <a:endParaRPr lang="zh-TW" sz="1600" kern="100" dirty="0">
                        <a:effectLst/>
                        <a:latin typeface="標楷體" pitchFamily="65" charset="-120"/>
                        <a:ea typeface="標楷體" pitchFamily="65"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
        <p:nvSpPr>
          <p:cNvPr id="5" name="六角星形 4"/>
          <p:cNvSpPr/>
          <p:nvPr/>
        </p:nvSpPr>
        <p:spPr>
          <a:xfrm>
            <a:off x="539552" y="4509120"/>
            <a:ext cx="2196244" cy="1584176"/>
          </a:xfrm>
          <a:prstGeom prst="star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360740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404697125"/>
              </p:ext>
            </p:extLst>
          </p:nvPr>
        </p:nvGraphicFramePr>
        <p:xfrm>
          <a:off x="457200" y="1124744"/>
          <a:ext cx="8435280" cy="5001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橢圓 5"/>
          <p:cNvSpPr/>
          <p:nvPr/>
        </p:nvSpPr>
        <p:spPr>
          <a:xfrm>
            <a:off x="683568" y="1844824"/>
            <a:ext cx="3168352" cy="2664296"/>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96636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微軟正黑體" pitchFamily="34" charset="-120"/>
                <a:ea typeface="微軟正黑體" pitchFamily="34" charset="-120"/>
              </a:rPr>
              <a:t>臺灣遊覽車超過九成是拼裝車</a:t>
            </a:r>
            <a:endParaRPr lang="zh-TW" altLang="en-US" dirty="0">
              <a:latin typeface="微軟正黑體" pitchFamily="34" charset="-120"/>
              <a:ea typeface="微軟正黑體" pitchFamily="34" charset="-120"/>
            </a:endParaRPr>
          </a:p>
        </p:txBody>
      </p:sp>
      <p:sp>
        <p:nvSpPr>
          <p:cNvPr id="3" name="內容版面配置區 2"/>
          <p:cNvSpPr>
            <a:spLocks noGrp="1"/>
          </p:cNvSpPr>
          <p:nvPr>
            <p:ph sz="half" idx="2"/>
          </p:nvPr>
        </p:nvSpPr>
        <p:spPr>
          <a:xfrm>
            <a:off x="395536" y="1772816"/>
            <a:ext cx="4040188" cy="3951288"/>
          </a:xfrm>
        </p:spPr>
        <p:txBody>
          <a:bodyPr>
            <a:noAutofit/>
          </a:bodyPr>
          <a:lstStyle/>
          <a:p>
            <a:r>
              <a:rPr lang="zh-TW" altLang="en-US" dirty="0"/>
              <a:t>根據交通部統計，目前台灣的大客車（遊覽車）分為甲類跟乙類兩種，甲</a:t>
            </a:r>
            <a:r>
              <a:rPr lang="zh-TW" altLang="en-US" dirty="0" smtClean="0"/>
              <a:t>類總共大約</a:t>
            </a:r>
            <a:r>
              <a:rPr lang="en-US" altLang="zh-TW" dirty="0"/>
              <a:t>1.5</a:t>
            </a:r>
            <a:r>
              <a:rPr lang="zh-TW" altLang="en-US" dirty="0"/>
              <a:t>萬</a:t>
            </a:r>
            <a:r>
              <a:rPr lang="zh-TW" altLang="en-US" dirty="0" smtClean="0"/>
              <a:t>輛</a:t>
            </a:r>
            <a:r>
              <a:rPr lang="zh-TW" altLang="en-US" dirty="0" smtClean="0">
                <a:latin typeface="新細明體"/>
                <a:ea typeface="新細明體"/>
              </a:rPr>
              <a:t>；</a:t>
            </a:r>
            <a:r>
              <a:rPr lang="zh-TW" altLang="en-US" dirty="0" smtClean="0"/>
              <a:t>乙</a:t>
            </a:r>
            <a:r>
              <a:rPr lang="zh-TW" altLang="en-US" dirty="0"/>
              <a:t>類大約</a:t>
            </a:r>
            <a:r>
              <a:rPr lang="en-US" altLang="zh-TW" dirty="0"/>
              <a:t>2</a:t>
            </a:r>
            <a:r>
              <a:rPr lang="zh-TW" altLang="en-US" dirty="0"/>
              <a:t>千多輛。交通部官員表示，甲類車輛全部都</a:t>
            </a:r>
            <a:r>
              <a:rPr lang="zh-TW" altLang="en-US" dirty="0" smtClean="0"/>
              <a:t>是組裝而</a:t>
            </a:r>
            <a:r>
              <a:rPr lang="zh-TW" altLang="en-US" dirty="0"/>
              <a:t>成，乙類當中大約一半整車、一半是組裝。換句話說，整個遊覽車市場大約</a:t>
            </a:r>
            <a:r>
              <a:rPr lang="zh-TW" altLang="en-US" dirty="0">
                <a:solidFill>
                  <a:srgbClr val="FF0000"/>
                </a:solidFill>
              </a:rPr>
              <a:t>超過</a:t>
            </a:r>
            <a:r>
              <a:rPr lang="en-US" altLang="zh-TW" dirty="0">
                <a:solidFill>
                  <a:srgbClr val="FF0000"/>
                </a:solidFill>
              </a:rPr>
              <a:t>9</a:t>
            </a:r>
            <a:r>
              <a:rPr lang="zh-TW" altLang="en-US" dirty="0">
                <a:solidFill>
                  <a:srgbClr val="FF0000"/>
                </a:solidFill>
              </a:rPr>
              <a:t>成</a:t>
            </a:r>
            <a:r>
              <a:rPr lang="zh-TW" altLang="en-US" dirty="0"/>
              <a:t>都是</a:t>
            </a:r>
            <a:r>
              <a:rPr lang="zh-TW" altLang="en-US" dirty="0">
                <a:solidFill>
                  <a:srgbClr val="FF0000"/>
                </a:solidFill>
              </a:rPr>
              <a:t>拼裝車</a:t>
            </a:r>
            <a:r>
              <a:rPr lang="zh-TW" altLang="en-US" dirty="0"/>
              <a:t>。</a:t>
            </a:r>
          </a:p>
        </p:txBody>
      </p:sp>
      <p:sp>
        <p:nvSpPr>
          <p:cNvPr id="5" name="文字版面配置區 4"/>
          <p:cNvSpPr>
            <a:spLocks noGrp="1"/>
          </p:cNvSpPr>
          <p:nvPr>
            <p:ph type="body" sz="quarter" idx="3"/>
          </p:nvPr>
        </p:nvSpPr>
        <p:spPr/>
        <p:txBody>
          <a:bodyPr/>
          <a:lstStyle/>
          <a:p>
            <a:endParaRPr lang="zh-TW" altLang="en-US"/>
          </a:p>
        </p:txBody>
      </p:sp>
      <p:pic>
        <p:nvPicPr>
          <p:cNvPr id="9" name="內容版面配置區 8"/>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644008" y="1772816"/>
            <a:ext cx="3971810" cy="2232248"/>
          </a:xfrm>
        </p:spPr>
      </p:pic>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4076870"/>
            <a:ext cx="3966712" cy="2232248"/>
          </a:xfrm>
          <a:prstGeom prst="rect">
            <a:avLst/>
          </a:prstGeom>
        </p:spPr>
      </p:pic>
    </p:spTree>
    <p:extLst>
      <p:ext uri="{BB962C8B-B14F-4D97-AF65-F5344CB8AC3E}">
        <p14:creationId xmlns:p14="http://schemas.microsoft.com/office/powerpoint/2010/main" val="2753230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itchFamily="34" charset="-120"/>
                <a:ea typeface="微軟正黑體" pitchFamily="34" charset="-120"/>
              </a:rPr>
              <a:t>國內</a:t>
            </a:r>
            <a:r>
              <a:rPr lang="zh-TW" altLang="en-US" dirty="0" smtClean="0">
                <a:latin typeface="微軟正黑體" pitchFamily="34" charset="-120"/>
                <a:ea typeface="微軟正黑體" pitchFamily="34" charset="-120"/>
              </a:rPr>
              <a:t>拼裝車檢驗流程</a:t>
            </a:r>
            <a:endParaRPr lang="zh-TW" altLang="en-US" dirty="0">
              <a:latin typeface="微軟正黑體" pitchFamily="34" charset="-120"/>
              <a:ea typeface="微軟正黑體" pitchFamily="34" charset="-120"/>
            </a:endParaRPr>
          </a:p>
        </p:txBody>
      </p:sp>
      <p:sp>
        <p:nvSpPr>
          <p:cNvPr id="7" name="內容版面配置區 6"/>
          <p:cNvSpPr>
            <a:spLocks noGrp="1"/>
          </p:cNvSpPr>
          <p:nvPr>
            <p:ph sz="half" idx="1"/>
          </p:nvPr>
        </p:nvSpPr>
        <p:spPr>
          <a:xfrm>
            <a:off x="179512" y="1988840"/>
            <a:ext cx="4038600" cy="4525963"/>
          </a:xfrm>
        </p:spPr>
        <p:txBody>
          <a:bodyPr>
            <a:normAutofit/>
          </a:bodyPr>
          <a:lstStyle/>
          <a:p>
            <a:r>
              <a:rPr lang="zh-TW" altLang="en-US" sz="2400" dirty="0" smtClean="0"/>
              <a:t>在臺灣</a:t>
            </a:r>
            <a:r>
              <a:rPr lang="zh-TW" altLang="en-US" sz="2400" dirty="0"/>
              <a:t>，約有</a:t>
            </a:r>
            <a:r>
              <a:rPr lang="en-US" altLang="zh-TW" sz="2400" dirty="0"/>
              <a:t>20</a:t>
            </a:r>
            <a:r>
              <a:rPr lang="zh-TW" altLang="en-US" sz="2400" dirty="0"/>
              <a:t>家大客車車體製造廠商。 遊覽車</a:t>
            </a:r>
            <a:r>
              <a:rPr lang="zh-TW" altLang="en-US" sz="2400" dirty="0" smtClean="0"/>
              <a:t>底盤大多是由國外廠商打造後，臺灣業者在進口來臺並進一步組裝車身，接著，車要經</a:t>
            </a:r>
            <a:r>
              <a:rPr lang="zh-TW" altLang="en-US" sz="2400" dirty="0" smtClean="0">
                <a:latin typeface="新細明體"/>
                <a:ea typeface="新細明體"/>
              </a:rPr>
              <a:t>「</a:t>
            </a:r>
            <a:r>
              <a:rPr lang="en-US" altLang="zh-TW" sz="2400" dirty="0" smtClean="0">
                <a:latin typeface="新細明體"/>
                <a:ea typeface="新細明體"/>
              </a:rPr>
              <a:t>ARTC(</a:t>
            </a:r>
            <a:r>
              <a:rPr lang="zh-TW" altLang="en-US" sz="2400" dirty="0" smtClean="0"/>
              <a:t>車</a:t>
            </a:r>
            <a:r>
              <a:rPr lang="zh-TW" altLang="en-US" sz="2400" dirty="0"/>
              <a:t>安</a:t>
            </a:r>
            <a:r>
              <a:rPr lang="zh-TW" altLang="en-US" sz="2400" dirty="0" smtClean="0"/>
              <a:t>中心</a:t>
            </a:r>
            <a:r>
              <a:rPr lang="en-US" altLang="zh-TW" sz="2400" dirty="0" smtClean="0"/>
              <a:t>)</a:t>
            </a:r>
            <a:r>
              <a:rPr lang="zh-TW" altLang="en-US" sz="2400" dirty="0" smtClean="0">
                <a:latin typeface="新細明體"/>
                <a:ea typeface="新細明體"/>
              </a:rPr>
              <a:t>」</a:t>
            </a:r>
            <a:r>
              <a:rPr lang="zh-TW" altLang="en-US" sz="2400" dirty="0" smtClean="0"/>
              <a:t>認證後，才能開上路。</a:t>
            </a:r>
            <a:endParaRPr lang="zh-TW" altLang="en-US" sz="2400" dirty="0"/>
          </a:p>
        </p:txBody>
      </p:sp>
      <p:graphicFrame>
        <p:nvGraphicFramePr>
          <p:cNvPr id="12" name="內容版面配置區 11"/>
          <p:cNvGraphicFramePr>
            <a:graphicFrameLocks noGrp="1"/>
          </p:cNvGraphicFramePr>
          <p:nvPr>
            <p:ph sz="half" idx="2"/>
            <p:extLst>
              <p:ext uri="{D42A27DB-BD31-4B8C-83A1-F6EECF244321}">
                <p14:modId xmlns:p14="http://schemas.microsoft.com/office/powerpoint/2010/main" val="1050062032"/>
              </p:ext>
            </p:extLst>
          </p:nvPr>
        </p:nvGraphicFramePr>
        <p:xfrm>
          <a:off x="4355976" y="1700808"/>
          <a:ext cx="4608512" cy="4353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4474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rPr>
              <a:t>拼裝車可能會有什麼問題</a:t>
            </a:r>
            <a:r>
              <a:rPr lang="en-US" alt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
        <p:nvSpPr>
          <p:cNvPr id="7" name="內容版面配置區 6"/>
          <p:cNvSpPr>
            <a:spLocks noGrp="1"/>
          </p:cNvSpPr>
          <p:nvPr>
            <p:ph sz="half" idx="1"/>
          </p:nvPr>
        </p:nvSpPr>
        <p:spPr>
          <a:xfrm>
            <a:off x="251520" y="1700808"/>
            <a:ext cx="4038600" cy="4464496"/>
          </a:xfrm>
        </p:spPr>
        <p:txBody>
          <a:bodyPr>
            <a:normAutofit fontScale="85000" lnSpcReduction="20000"/>
          </a:bodyPr>
          <a:lstStyle/>
          <a:p>
            <a:r>
              <a:rPr lang="zh-TW" altLang="en-US" b="1" dirty="0" smtClean="0"/>
              <a:t>車體安全疑慮                        </a:t>
            </a:r>
            <a:r>
              <a:rPr lang="zh-TW" altLang="en-US" dirty="0" smtClean="0"/>
              <a:t>屏東</a:t>
            </a:r>
            <a:r>
              <a:rPr lang="zh-TW" altLang="en-US" dirty="0"/>
              <a:t>科技大學車輛工程系教授</a:t>
            </a:r>
            <a:r>
              <a:rPr lang="zh-TW" altLang="en-US" u="sng" dirty="0"/>
              <a:t>胡惠文</a:t>
            </a:r>
            <a:r>
              <a:rPr lang="zh-TW" altLang="en-US" dirty="0"/>
              <a:t>指出，國內遊覽車的車體組裝</a:t>
            </a:r>
            <a:r>
              <a:rPr lang="zh-TW" altLang="en-US" dirty="0">
                <a:solidFill>
                  <a:srgbClr val="FF0000"/>
                </a:solidFill>
              </a:rPr>
              <a:t>施工</a:t>
            </a:r>
            <a:r>
              <a:rPr lang="zh-TW" altLang="en-US" dirty="0" smtClean="0">
                <a:solidFill>
                  <a:srgbClr val="FF0000"/>
                </a:solidFill>
              </a:rPr>
              <a:t>過程乏</a:t>
            </a:r>
            <a:r>
              <a:rPr lang="zh-TW" altLang="en-US" dirty="0">
                <a:solidFill>
                  <a:srgbClr val="FF0000"/>
                </a:solidFill>
              </a:rPr>
              <a:t>人</a:t>
            </a:r>
            <a:r>
              <a:rPr lang="zh-TW" altLang="en-US" dirty="0" smtClean="0">
                <a:solidFill>
                  <a:srgbClr val="FF0000"/>
                </a:solidFill>
              </a:rPr>
              <a:t>監督</a:t>
            </a:r>
            <a:r>
              <a:rPr lang="zh-TW" altLang="en-US" dirty="0" smtClean="0"/>
              <a:t>。雖然車體會送到車</a:t>
            </a:r>
            <a:r>
              <a:rPr lang="zh-TW" altLang="en-US" dirty="0"/>
              <a:t>安</a:t>
            </a:r>
            <a:r>
              <a:rPr lang="zh-TW" altLang="en-US" dirty="0" smtClean="0"/>
              <a:t>中心認證</a:t>
            </a:r>
            <a:r>
              <a:rPr lang="zh-TW" altLang="en-US" dirty="0"/>
              <a:t>，但車體焊接時有沒有按照規範，</a:t>
            </a:r>
            <a:r>
              <a:rPr lang="zh-TW" altLang="en-US" dirty="0" smtClean="0"/>
              <a:t>根本沒有人盯。                      </a:t>
            </a:r>
            <a:endParaRPr lang="en-US" altLang="zh-TW" dirty="0" smtClean="0"/>
          </a:p>
          <a:p>
            <a:endParaRPr lang="en-US" altLang="zh-TW" b="1" dirty="0" smtClean="0"/>
          </a:p>
          <a:p>
            <a:r>
              <a:rPr lang="zh-TW" altLang="en-US" b="1" dirty="0" smtClean="0"/>
              <a:t>改善方案</a:t>
            </a:r>
            <a:r>
              <a:rPr lang="zh-TW" altLang="en-US" b="1" dirty="0"/>
              <a:t> </a:t>
            </a:r>
            <a:r>
              <a:rPr lang="zh-TW" altLang="en-US" b="1" dirty="0" smtClean="0"/>
              <a:t>                             </a:t>
            </a:r>
            <a:r>
              <a:rPr lang="zh-TW" altLang="en-US" dirty="0" smtClean="0"/>
              <a:t>交通部應指派相關單位定期</a:t>
            </a:r>
            <a:r>
              <a:rPr lang="zh-TW" altLang="en-US" dirty="0"/>
              <a:t>檢查大客車車體製造廠區，例如焊接設備有無定期校正、材料來源為何等。</a:t>
            </a:r>
            <a:endParaRPr lang="en-US" altLang="zh-TW" dirty="0" smtClean="0"/>
          </a:p>
          <a:p>
            <a:endParaRPr lang="zh-TW" altLang="en-US" dirty="0"/>
          </a:p>
        </p:txBody>
      </p:sp>
      <p:pic>
        <p:nvPicPr>
          <p:cNvPr id="12" name="內容版面配置區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27984" y="2348880"/>
            <a:ext cx="4667855" cy="3096344"/>
          </a:xfrm>
        </p:spPr>
      </p:pic>
      <p:sp>
        <p:nvSpPr>
          <p:cNvPr id="14" name="文字方塊 13"/>
          <p:cNvSpPr txBox="1"/>
          <p:nvPr/>
        </p:nvSpPr>
        <p:spPr>
          <a:xfrm>
            <a:off x="4860032" y="5540603"/>
            <a:ext cx="4680520" cy="307777"/>
          </a:xfrm>
          <a:prstGeom prst="rect">
            <a:avLst/>
          </a:prstGeom>
          <a:noFill/>
        </p:spPr>
        <p:txBody>
          <a:bodyPr wrap="square" rtlCol="0">
            <a:spAutoFit/>
          </a:bodyPr>
          <a:lstStyle/>
          <a:p>
            <a:r>
              <a:rPr lang="zh-TW" altLang="en-US" sz="1400" dirty="0" smtClean="0"/>
              <a:t>賞櫻團在國道五號翻車後</a:t>
            </a:r>
            <a:r>
              <a:rPr lang="zh-TW" altLang="en-US" sz="1400" dirty="0" smtClean="0">
                <a:latin typeface="新細明體"/>
                <a:ea typeface="新細明體"/>
              </a:rPr>
              <a:t>，遊覽車頂整個削平</a:t>
            </a:r>
            <a:endParaRPr lang="zh-TW" altLang="en-US" sz="1400" dirty="0"/>
          </a:p>
        </p:txBody>
      </p:sp>
      <p:sp>
        <p:nvSpPr>
          <p:cNvPr id="15" name="等腰三角形 14"/>
          <p:cNvSpPr/>
          <p:nvPr/>
        </p:nvSpPr>
        <p:spPr>
          <a:xfrm>
            <a:off x="4724725" y="5661247"/>
            <a:ext cx="144016" cy="9726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 name="向右箭號 2"/>
          <p:cNvSpPr/>
          <p:nvPr/>
        </p:nvSpPr>
        <p:spPr>
          <a:xfrm>
            <a:off x="179512" y="4447515"/>
            <a:ext cx="432048" cy="409533"/>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2942589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039238758"/>
              </p:ext>
            </p:extLst>
          </p:nvPr>
        </p:nvGraphicFramePr>
        <p:xfrm>
          <a:off x="457200" y="1124744"/>
          <a:ext cx="8435280" cy="5001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橢圓 3"/>
          <p:cNvSpPr/>
          <p:nvPr/>
        </p:nvSpPr>
        <p:spPr>
          <a:xfrm>
            <a:off x="3059832" y="620688"/>
            <a:ext cx="3168352" cy="2664296"/>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145012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735</TotalTime>
  <Words>1229</Words>
  <Application>Microsoft Office PowerPoint</Application>
  <PresentationFormat>如螢幕大小 (4:3)</PresentationFormat>
  <Paragraphs>90</Paragraphs>
  <Slides>18</Slides>
  <Notes>0</Notes>
  <HiddenSlides>0</HiddenSlides>
  <MMClips>0</MMClips>
  <ScaleCrop>false</ScaleCrop>
  <HeadingPairs>
    <vt:vector size="4" baseType="variant">
      <vt:variant>
        <vt:lpstr>佈景主題</vt:lpstr>
      </vt:variant>
      <vt:variant>
        <vt:i4>1</vt:i4>
      </vt:variant>
      <vt:variant>
        <vt:lpstr>投影片標題</vt:lpstr>
      </vt:variant>
      <vt:variant>
        <vt:i4>18</vt:i4>
      </vt:variant>
    </vt:vector>
  </HeadingPairs>
  <TitlesOfParts>
    <vt:vector size="19" baseType="lpstr">
      <vt:lpstr>Office 佈景主題</vt:lpstr>
      <vt:lpstr>PowerPoint 簡報</vt:lpstr>
      <vt:lpstr>新聞</vt:lpstr>
      <vt:lpstr>歷年遊覽車事故</vt:lpstr>
      <vt:lpstr>PowerPoint 簡報</vt:lpstr>
      <vt:lpstr>PowerPoint 簡報</vt:lpstr>
      <vt:lpstr>臺灣遊覽車超過九成是拼裝車</vt:lpstr>
      <vt:lpstr>國內拼裝車檢驗流程</vt:lpstr>
      <vt:lpstr>拼裝車可能會有什麼問題?</vt:lpstr>
      <vt:lpstr>PowerPoint 簡報</vt:lpstr>
      <vt:lpstr>司機和導遊沒加勞保</vt:lpstr>
      <vt:lpstr>司機過勞</vt:lpstr>
      <vt:lpstr>PowerPoint 簡報</vt:lpstr>
      <vt:lpstr>PowerPoint 簡報</vt:lpstr>
      <vt:lpstr>制度問題</vt:lpstr>
      <vt:lpstr>PowerPoint 簡報</vt:lpstr>
      <vt:lpstr>PowerPoint 簡報</vt:lpstr>
      <vt:lpstr>PowerPoint 簡報</vt:lpstr>
      <vt:lpstr>資料來源</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admin</dc:creator>
  <cp:lastModifiedBy>admin</cp:lastModifiedBy>
  <cp:revision>67</cp:revision>
  <dcterms:created xsi:type="dcterms:W3CDTF">2017-02-21T03:52:50Z</dcterms:created>
  <dcterms:modified xsi:type="dcterms:W3CDTF">2017-02-22T09:07:11Z</dcterms:modified>
</cp:coreProperties>
</file>