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8" r:id="rId2"/>
    <p:sldId id="272" r:id="rId3"/>
    <p:sldId id="273" r:id="rId4"/>
    <p:sldId id="274" r:id="rId5"/>
    <p:sldId id="278" r:id="rId6"/>
    <p:sldId id="275" r:id="rId7"/>
    <p:sldId id="257" r:id="rId8"/>
    <p:sldId id="276" r:id="rId9"/>
    <p:sldId id="283" r:id="rId10"/>
    <p:sldId id="284" r:id="rId11"/>
    <p:sldId id="280" r:id="rId12"/>
    <p:sldId id="285" r:id="rId13"/>
    <p:sldId id="282" r:id="rId14"/>
    <p:sldId id="286" r:id="rId15"/>
    <p:sldId id="287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07585-2345-4DC5-911D-9D05663EA94A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667F2F1-9202-479B-80EB-684E627FA8E0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ea typeface="標楷體" pitchFamily="65" charset="-120"/>
            </a:rPr>
            <a:t>易遊網客服中心原設於產品端，統一整合為客服中心。</a:t>
          </a:r>
          <a:endParaRPr lang="zh-TW" altLang="en-US" sz="2000" dirty="0"/>
        </a:p>
      </dgm:t>
    </dgm:pt>
    <dgm:pt modelId="{2FD1BCD2-8859-4BDE-A9CE-456AF5F4F570}" type="parTrans" cxnId="{29939AF4-531D-4CCD-A309-8C5F458B93B6}">
      <dgm:prSet/>
      <dgm:spPr/>
      <dgm:t>
        <a:bodyPr/>
        <a:lstStyle/>
        <a:p>
          <a:pPr algn="ctr"/>
          <a:endParaRPr lang="zh-TW" altLang="en-US"/>
        </a:p>
      </dgm:t>
    </dgm:pt>
    <dgm:pt modelId="{35B9C0CC-A891-4E58-B9B8-01631B410602}" type="sibTrans" cxnId="{29939AF4-531D-4CCD-A309-8C5F458B93B6}">
      <dgm:prSet/>
      <dgm:spPr/>
      <dgm:t>
        <a:bodyPr/>
        <a:lstStyle/>
        <a:p>
          <a:pPr algn="ctr"/>
          <a:endParaRPr lang="zh-TW" altLang="en-US"/>
        </a:p>
      </dgm:t>
    </dgm:pt>
    <dgm:pt modelId="{B99AC9C8-7558-4062-BA7F-DCA682CAC57A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ea typeface="標楷體" pitchFamily="65" charset="-120"/>
            </a:rPr>
            <a:t>客服中心分為前台及後台，前台負責電話銷售部分，後台則處理電話通路以外的訂單。</a:t>
          </a:r>
          <a:endParaRPr lang="zh-TW" altLang="en-US" sz="2000" dirty="0"/>
        </a:p>
      </dgm:t>
    </dgm:pt>
    <dgm:pt modelId="{3E1D109A-8575-4561-8D5D-928F1A2B9CF5}" type="parTrans" cxnId="{A09FB5FD-7289-4731-A31C-E0DBD3A0C11D}">
      <dgm:prSet/>
      <dgm:spPr/>
      <dgm:t>
        <a:bodyPr/>
        <a:lstStyle/>
        <a:p>
          <a:pPr algn="ctr"/>
          <a:endParaRPr lang="zh-TW" altLang="en-US"/>
        </a:p>
      </dgm:t>
    </dgm:pt>
    <dgm:pt modelId="{B412FBEF-DF78-44B8-87FE-1C0770F0C4BC}" type="sibTrans" cxnId="{A09FB5FD-7289-4731-A31C-E0DBD3A0C11D}">
      <dgm:prSet/>
      <dgm:spPr/>
      <dgm:t>
        <a:bodyPr/>
        <a:lstStyle/>
        <a:p>
          <a:pPr algn="ctr"/>
          <a:endParaRPr lang="zh-TW" altLang="en-US"/>
        </a:p>
      </dgm:t>
    </dgm:pt>
    <dgm:pt modelId="{45AAC9F3-9155-49A2-B947-593CD60A8AA3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ea typeface="標楷體" pitchFamily="65" charset="-120"/>
            </a:rPr>
            <a:t>前端電話轉為訂單後，訂單會傳至訂單組（後台）後續處理，由訂單組與客戶聯繫，同時透過內部取得資訊。</a:t>
          </a:r>
          <a:endParaRPr lang="zh-TW" altLang="en-US" sz="2000" dirty="0"/>
        </a:p>
      </dgm:t>
    </dgm:pt>
    <dgm:pt modelId="{0CF6C6FE-A72F-4189-A4A3-503DEE556E49}" type="parTrans" cxnId="{D150A086-6B73-424B-93D3-E807C99F0348}">
      <dgm:prSet/>
      <dgm:spPr/>
      <dgm:t>
        <a:bodyPr/>
        <a:lstStyle/>
        <a:p>
          <a:pPr algn="ctr"/>
          <a:endParaRPr lang="zh-TW" altLang="en-US"/>
        </a:p>
      </dgm:t>
    </dgm:pt>
    <dgm:pt modelId="{A962A3A3-D507-4854-996A-C029C681D7D6}" type="sibTrans" cxnId="{D150A086-6B73-424B-93D3-E807C99F0348}">
      <dgm:prSet/>
      <dgm:spPr/>
      <dgm:t>
        <a:bodyPr/>
        <a:lstStyle/>
        <a:p>
          <a:pPr algn="ctr"/>
          <a:endParaRPr lang="zh-TW" altLang="en-US"/>
        </a:p>
      </dgm:t>
    </dgm:pt>
    <dgm:pt modelId="{F959F8A0-4DCC-4093-B3EA-4EF06700302F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ea typeface="標楷體" pitchFamily="65" charset="-120"/>
            </a:rPr>
            <a:t>電話組獎勵參考來源為電話轉訂單之達成數，訂單組則是以成交累計金為為其獎勵依據。</a:t>
          </a:r>
          <a:endParaRPr lang="zh-TW" altLang="en-US" sz="2000" dirty="0"/>
        </a:p>
      </dgm:t>
    </dgm:pt>
    <dgm:pt modelId="{81648B04-177F-45DC-977F-C7309A65A648}" type="parTrans" cxnId="{0C1D433C-5540-41BC-8BD4-E7575A827424}">
      <dgm:prSet/>
      <dgm:spPr/>
      <dgm:t>
        <a:bodyPr/>
        <a:lstStyle/>
        <a:p>
          <a:pPr algn="ctr"/>
          <a:endParaRPr lang="zh-TW" altLang="en-US"/>
        </a:p>
      </dgm:t>
    </dgm:pt>
    <dgm:pt modelId="{23AA66C7-C5E7-4AC6-8665-89064EFE6DAC}" type="sibTrans" cxnId="{0C1D433C-5540-41BC-8BD4-E7575A827424}">
      <dgm:prSet/>
      <dgm:spPr/>
      <dgm:t>
        <a:bodyPr/>
        <a:lstStyle/>
        <a:p>
          <a:pPr algn="ctr"/>
          <a:endParaRPr lang="zh-TW" altLang="en-US"/>
        </a:p>
      </dgm:t>
    </dgm:pt>
    <dgm:pt modelId="{7CFBCE21-0784-49DB-A919-614071536FB3}" type="pres">
      <dgm:prSet presAssocID="{5CD07585-2345-4DC5-911D-9D05663EA94A}" presName="Name0" presStyleCnt="0">
        <dgm:presLayoutVars>
          <dgm:dir/>
          <dgm:animLvl val="lvl"/>
          <dgm:resizeHandles val="exact"/>
        </dgm:presLayoutVars>
      </dgm:prSet>
      <dgm:spPr/>
    </dgm:pt>
    <dgm:pt modelId="{3BAE2730-A8DC-4BB1-A751-F9D61A0FC569}" type="pres">
      <dgm:prSet presAssocID="{F959F8A0-4DCC-4093-B3EA-4EF06700302F}" presName="boxAndChildren" presStyleCnt="0"/>
      <dgm:spPr/>
    </dgm:pt>
    <dgm:pt modelId="{402D6D0C-4841-43AC-A96E-4BD9DECADA49}" type="pres">
      <dgm:prSet presAssocID="{F959F8A0-4DCC-4093-B3EA-4EF06700302F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D839B25A-5F10-4815-8444-17E5CD8A0BEB}" type="pres">
      <dgm:prSet presAssocID="{A962A3A3-D507-4854-996A-C029C681D7D6}" presName="sp" presStyleCnt="0"/>
      <dgm:spPr/>
    </dgm:pt>
    <dgm:pt modelId="{2F700058-9961-40D1-BBEB-89AAACE57451}" type="pres">
      <dgm:prSet presAssocID="{45AAC9F3-9155-49A2-B947-593CD60A8AA3}" presName="arrowAndChildren" presStyleCnt="0"/>
      <dgm:spPr/>
    </dgm:pt>
    <dgm:pt modelId="{168C6720-89E6-4AEF-81CF-14C8A51B3253}" type="pres">
      <dgm:prSet presAssocID="{45AAC9F3-9155-49A2-B947-593CD60A8AA3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F0939BD0-3131-4479-850B-629985B9F6E8}" type="pres">
      <dgm:prSet presAssocID="{B412FBEF-DF78-44B8-87FE-1C0770F0C4BC}" presName="sp" presStyleCnt="0"/>
      <dgm:spPr/>
    </dgm:pt>
    <dgm:pt modelId="{C4920A06-C6AD-4699-8CF0-6005FA503596}" type="pres">
      <dgm:prSet presAssocID="{B99AC9C8-7558-4062-BA7F-DCA682CAC57A}" presName="arrowAndChildren" presStyleCnt="0"/>
      <dgm:spPr/>
    </dgm:pt>
    <dgm:pt modelId="{1196A208-291D-4E28-A396-2B0E1B5356EB}" type="pres">
      <dgm:prSet presAssocID="{B99AC9C8-7558-4062-BA7F-DCA682CAC57A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9670A2DC-E21D-4904-93AD-0AAFEF0D85F1}" type="pres">
      <dgm:prSet presAssocID="{35B9C0CC-A891-4E58-B9B8-01631B410602}" presName="sp" presStyleCnt="0"/>
      <dgm:spPr/>
    </dgm:pt>
    <dgm:pt modelId="{C7C01C87-EB4E-4B85-93E8-EE681257C8F7}" type="pres">
      <dgm:prSet presAssocID="{E667F2F1-9202-479B-80EB-684E627FA8E0}" presName="arrowAndChildren" presStyleCnt="0"/>
      <dgm:spPr/>
    </dgm:pt>
    <dgm:pt modelId="{7EEF1D37-972F-4AE6-AB59-CE0AAE13515E}" type="pres">
      <dgm:prSet presAssocID="{E667F2F1-9202-479B-80EB-684E627FA8E0}" presName="parentTextArrow" presStyleLbl="node1" presStyleIdx="3" presStyleCnt="4" custLinFactNeighborX="-4725" custLinFactNeighborY="-64324"/>
      <dgm:spPr/>
      <dgm:t>
        <a:bodyPr/>
        <a:lstStyle/>
        <a:p>
          <a:endParaRPr lang="zh-TW" altLang="en-US"/>
        </a:p>
      </dgm:t>
    </dgm:pt>
  </dgm:ptLst>
  <dgm:cxnLst>
    <dgm:cxn modelId="{9AB8C054-5C88-4F57-9036-E0C81B57885C}" type="presOf" srcId="{E667F2F1-9202-479B-80EB-684E627FA8E0}" destId="{7EEF1D37-972F-4AE6-AB59-CE0AAE13515E}" srcOrd="0" destOrd="0" presId="urn:microsoft.com/office/officeart/2005/8/layout/process4"/>
    <dgm:cxn modelId="{A09FB5FD-7289-4731-A31C-E0DBD3A0C11D}" srcId="{5CD07585-2345-4DC5-911D-9D05663EA94A}" destId="{B99AC9C8-7558-4062-BA7F-DCA682CAC57A}" srcOrd="1" destOrd="0" parTransId="{3E1D109A-8575-4561-8D5D-928F1A2B9CF5}" sibTransId="{B412FBEF-DF78-44B8-87FE-1C0770F0C4BC}"/>
    <dgm:cxn modelId="{D6887E36-798D-4EA1-B527-B58E2E9A88AD}" type="presOf" srcId="{F959F8A0-4DCC-4093-B3EA-4EF06700302F}" destId="{402D6D0C-4841-43AC-A96E-4BD9DECADA49}" srcOrd="0" destOrd="0" presId="urn:microsoft.com/office/officeart/2005/8/layout/process4"/>
    <dgm:cxn modelId="{0A0F1EF2-BADF-443C-8BEB-B16C003C8578}" type="presOf" srcId="{5CD07585-2345-4DC5-911D-9D05663EA94A}" destId="{7CFBCE21-0784-49DB-A919-614071536FB3}" srcOrd="0" destOrd="0" presId="urn:microsoft.com/office/officeart/2005/8/layout/process4"/>
    <dgm:cxn modelId="{0C1D433C-5540-41BC-8BD4-E7575A827424}" srcId="{5CD07585-2345-4DC5-911D-9D05663EA94A}" destId="{F959F8A0-4DCC-4093-B3EA-4EF06700302F}" srcOrd="3" destOrd="0" parTransId="{81648B04-177F-45DC-977F-C7309A65A648}" sibTransId="{23AA66C7-C5E7-4AC6-8665-89064EFE6DAC}"/>
    <dgm:cxn modelId="{D150A086-6B73-424B-93D3-E807C99F0348}" srcId="{5CD07585-2345-4DC5-911D-9D05663EA94A}" destId="{45AAC9F3-9155-49A2-B947-593CD60A8AA3}" srcOrd="2" destOrd="0" parTransId="{0CF6C6FE-A72F-4189-A4A3-503DEE556E49}" sibTransId="{A962A3A3-D507-4854-996A-C029C681D7D6}"/>
    <dgm:cxn modelId="{93615C8B-5F02-42A2-9AE8-69398A348344}" type="presOf" srcId="{B99AC9C8-7558-4062-BA7F-DCA682CAC57A}" destId="{1196A208-291D-4E28-A396-2B0E1B5356EB}" srcOrd="0" destOrd="0" presId="urn:microsoft.com/office/officeart/2005/8/layout/process4"/>
    <dgm:cxn modelId="{8C04E510-D4F3-4CAA-AB6B-490DFBD5B36A}" type="presOf" srcId="{45AAC9F3-9155-49A2-B947-593CD60A8AA3}" destId="{168C6720-89E6-4AEF-81CF-14C8A51B3253}" srcOrd="0" destOrd="0" presId="urn:microsoft.com/office/officeart/2005/8/layout/process4"/>
    <dgm:cxn modelId="{29939AF4-531D-4CCD-A309-8C5F458B93B6}" srcId="{5CD07585-2345-4DC5-911D-9D05663EA94A}" destId="{E667F2F1-9202-479B-80EB-684E627FA8E0}" srcOrd="0" destOrd="0" parTransId="{2FD1BCD2-8859-4BDE-A9CE-456AF5F4F570}" sibTransId="{35B9C0CC-A891-4E58-B9B8-01631B410602}"/>
    <dgm:cxn modelId="{2934D911-3F78-4158-9F86-F1F9195F5C29}" type="presParOf" srcId="{7CFBCE21-0784-49DB-A919-614071536FB3}" destId="{3BAE2730-A8DC-4BB1-A751-F9D61A0FC569}" srcOrd="0" destOrd="0" presId="urn:microsoft.com/office/officeart/2005/8/layout/process4"/>
    <dgm:cxn modelId="{80DD183A-3B22-41DF-B43D-94E287C125A3}" type="presParOf" srcId="{3BAE2730-A8DC-4BB1-A751-F9D61A0FC569}" destId="{402D6D0C-4841-43AC-A96E-4BD9DECADA49}" srcOrd="0" destOrd="0" presId="urn:microsoft.com/office/officeart/2005/8/layout/process4"/>
    <dgm:cxn modelId="{EA79DD9F-1D6B-4508-BBE9-5B2F4A1E9947}" type="presParOf" srcId="{7CFBCE21-0784-49DB-A919-614071536FB3}" destId="{D839B25A-5F10-4815-8444-17E5CD8A0BEB}" srcOrd="1" destOrd="0" presId="urn:microsoft.com/office/officeart/2005/8/layout/process4"/>
    <dgm:cxn modelId="{8766A0E2-BA82-4825-ADAB-8C70FF7F8F71}" type="presParOf" srcId="{7CFBCE21-0784-49DB-A919-614071536FB3}" destId="{2F700058-9961-40D1-BBEB-89AAACE57451}" srcOrd="2" destOrd="0" presId="urn:microsoft.com/office/officeart/2005/8/layout/process4"/>
    <dgm:cxn modelId="{6437789B-956B-4DD4-82C8-C32CF4E3D413}" type="presParOf" srcId="{2F700058-9961-40D1-BBEB-89AAACE57451}" destId="{168C6720-89E6-4AEF-81CF-14C8A51B3253}" srcOrd="0" destOrd="0" presId="urn:microsoft.com/office/officeart/2005/8/layout/process4"/>
    <dgm:cxn modelId="{D7D280B6-2A58-40FE-AF2B-4EF46B55B8B3}" type="presParOf" srcId="{7CFBCE21-0784-49DB-A919-614071536FB3}" destId="{F0939BD0-3131-4479-850B-629985B9F6E8}" srcOrd="3" destOrd="0" presId="urn:microsoft.com/office/officeart/2005/8/layout/process4"/>
    <dgm:cxn modelId="{96D1C44A-EAA8-4D24-82CF-0F9073C568D4}" type="presParOf" srcId="{7CFBCE21-0784-49DB-A919-614071536FB3}" destId="{C4920A06-C6AD-4699-8CF0-6005FA503596}" srcOrd="4" destOrd="0" presId="urn:microsoft.com/office/officeart/2005/8/layout/process4"/>
    <dgm:cxn modelId="{BBF24395-75EB-48A1-BAF6-82E72EF71C64}" type="presParOf" srcId="{C4920A06-C6AD-4699-8CF0-6005FA503596}" destId="{1196A208-291D-4E28-A396-2B0E1B5356EB}" srcOrd="0" destOrd="0" presId="urn:microsoft.com/office/officeart/2005/8/layout/process4"/>
    <dgm:cxn modelId="{AF0CBCF9-33F2-48B5-9634-8B7C2D2EF3D0}" type="presParOf" srcId="{7CFBCE21-0784-49DB-A919-614071536FB3}" destId="{9670A2DC-E21D-4904-93AD-0AAFEF0D85F1}" srcOrd="5" destOrd="0" presId="urn:microsoft.com/office/officeart/2005/8/layout/process4"/>
    <dgm:cxn modelId="{9D3CECD6-13FB-42D0-AEA2-930A2BE7B9E9}" type="presParOf" srcId="{7CFBCE21-0784-49DB-A919-614071536FB3}" destId="{C7C01C87-EB4E-4B85-93E8-EE681257C8F7}" srcOrd="6" destOrd="0" presId="urn:microsoft.com/office/officeart/2005/8/layout/process4"/>
    <dgm:cxn modelId="{5AFBD4D0-32DD-4BED-9A89-0A277A37663F}" type="presParOf" srcId="{C7C01C87-EB4E-4B85-93E8-EE681257C8F7}" destId="{7EEF1D37-972F-4AE6-AB59-CE0AAE1351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D6D0C-4841-43AC-A96E-4BD9DECADA49}">
      <dsp:nvSpPr>
        <dsp:cNvPr id="0" name=""/>
        <dsp:cNvSpPr/>
      </dsp:nvSpPr>
      <dsp:spPr>
        <a:xfrm>
          <a:off x="0" y="3333360"/>
          <a:ext cx="6480720" cy="729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ea typeface="標楷體" pitchFamily="65" charset="-120"/>
            </a:rPr>
            <a:t>電話組獎勵參考來源為電話轉訂單之達成數，訂單組則是以成交累計金為為其獎勵依據。</a:t>
          </a:r>
          <a:endParaRPr lang="zh-TW" altLang="en-US" sz="2000" kern="1200" dirty="0"/>
        </a:p>
      </dsp:txBody>
      <dsp:txXfrm>
        <a:off x="0" y="3333360"/>
        <a:ext cx="6480720" cy="729257"/>
      </dsp:txXfrm>
    </dsp:sp>
    <dsp:sp modelId="{168C6720-89E6-4AEF-81CF-14C8A51B3253}">
      <dsp:nvSpPr>
        <dsp:cNvPr id="0" name=""/>
        <dsp:cNvSpPr/>
      </dsp:nvSpPr>
      <dsp:spPr>
        <a:xfrm rot="10800000">
          <a:off x="0" y="2222700"/>
          <a:ext cx="6480720" cy="1121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ea typeface="標楷體" pitchFamily="65" charset="-120"/>
            </a:rPr>
            <a:t>前端電話轉為訂單後，訂單會傳至訂單組（後台）後續處理，由訂單組與客戶聯繫，同時透過內部取得資訊。</a:t>
          </a:r>
          <a:endParaRPr lang="zh-TW" altLang="en-US" sz="2000" kern="1200" dirty="0"/>
        </a:p>
      </dsp:txBody>
      <dsp:txXfrm rot="10800000">
        <a:off x="0" y="2222700"/>
        <a:ext cx="6480720" cy="728781"/>
      </dsp:txXfrm>
    </dsp:sp>
    <dsp:sp modelId="{1196A208-291D-4E28-A396-2B0E1B5356EB}">
      <dsp:nvSpPr>
        <dsp:cNvPr id="0" name=""/>
        <dsp:cNvSpPr/>
      </dsp:nvSpPr>
      <dsp:spPr>
        <a:xfrm rot="10800000">
          <a:off x="0" y="1112041"/>
          <a:ext cx="6480720" cy="1121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ea typeface="標楷體" pitchFamily="65" charset="-120"/>
            </a:rPr>
            <a:t>客服中心分為前台及後台，前台負責電話銷售部分，後台則處理電話通路以外的訂單。</a:t>
          </a:r>
          <a:endParaRPr lang="zh-TW" altLang="en-US" sz="2000" kern="1200" dirty="0"/>
        </a:p>
      </dsp:txBody>
      <dsp:txXfrm rot="10800000">
        <a:off x="0" y="1112041"/>
        <a:ext cx="6480720" cy="728781"/>
      </dsp:txXfrm>
    </dsp:sp>
    <dsp:sp modelId="{7EEF1D37-972F-4AE6-AB59-CE0AAE13515E}">
      <dsp:nvSpPr>
        <dsp:cNvPr id="0" name=""/>
        <dsp:cNvSpPr/>
      </dsp:nvSpPr>
      <dsp:spPr>
        <a:xfrm rot="10800000">
          <a:off x="0" y="0"/>
          <a:ext cx="6480720" cy="1121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ea typeface="標楷體" pitchFamily="65" charset="-120"/>
            </a:rPr>
            <a:t>易遊網客服中心原設於產品端，統一整合為客服中心。</a:t>
          </a:r>
          <a:endParaRPr lang="zh-TW" altLang="en-US" sz="2000" kern="1200" dirty="0"/>
        </a:p>
      </dsp:txBody>
      <dsp:txXfrm rot="10800000">
        <a:off x="0" y="0"/>
        <a:ext cx="6480720" cy="7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297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97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8BB91E3-853D-4DC7-8483-F77E19FB22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25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CAD8-5EB0-41D7-92A9-8218D8F63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932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0E9F-C575-40A9-AB7B-6AC36F828F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695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pic>
        <p:nvPicPr>
          <p:cNvPr id="3" name="圖片 10" descr="月刊封面範本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6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FB92-DC4E-4023-9C6D-15A84B0B0F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78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89A1-35B2-47F5-841F-E7C0D03EC4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09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2724-6EF7-4246-A8B0-B3C501CF41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99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3CD7-502E-41CC-A2A9-95CFE707A7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90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2E1D-6A21-42DE-963E-1D7144D4B9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85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24C0-74DE-47AE-834D-7847166441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987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7BD4-E43F-4BF1-9476-D0EE1BE42B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681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DA2F-F58D-4C37-B1E1-5EBC29E11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54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86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86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86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A6D6D2-D0C2-4313-9987-486B371908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70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ztravel.com.tw/information/about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7"/>
          <p:cNvSpPr txBox="1">
            <a:spLocks/>
          </p:cNvSpPr>
          <p:nvPr/>
        </p:nvSpPr>
        <p:spPr>
          <a:xfrm>
            <a:off x="0" y="2428875"/>
            <a:ext cx="5643563" cy="974725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00" b="1" kern="1200" cap="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副標題 8"/>
          <p:cNvSpPr txBox="1">
            <a:spLocks/>
          </p:cNvSpPr>
          <p:nvPr/>
        </p:nvSpPr>
        <p:spPr bwMode="auto">
          <a:xfrm>
            <a:off x="250825" y="3267075"/>
            <a:ext cx="4964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zh-TW" altLang="en-US" sz="28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0244" name="日期版面配置區 27"/>
          <p:cNvSpPr txBox="1">
            <a:spLocks/>
          </p:cNvSpPr>
          <p:nvPr/>
        </p:nvSpPr>
        <p:spPr bwMode="auto">
          <a:xfrm>
            <a:off x="500063" y="4729163"/>
            <a:ext cx="148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 dirty="0" smtClean="0">
                <a:solidFill>
                  <a:schemeClr val="bg1"/>
                </a:solidFill>
              </a:rPr>
              <a:t>11</a:t>
            </a:r>
            <a:r>
              <a:rPr lang="zh-TW" altLang="en-US" b="1" dirty="0" smtClean="0">
                <a:solidFill>
                  <a:schemeClr val="bg1"/>
                </a:solidFill>
              </a:rPr>
              <a:t>月 </a:t>
            </a:r>
            <a:r>
              <a:rPr lang="en-US" altLang="zh-TW" b="1" dirty="0" smtClean="0">
                <a:solidFill>
                  <a:schemeClr val="bg1"/>
                </a:solidFill>
              </a:rPr>
              <a:t>2017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149" y="2666910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旅遊好幫手─</a:t>
            </a:r>
            <a:r>
              <a:rPr lang="zh-TW" altLang="en-US" sz="3600" b="1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易</a:t>
            </a:r>
            <a:r>
              <a:rPr lang="zh-TW" altLang="en-US" sz="36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遊</a:t>
            </a:r>
            <a:r>
              <a:rPr lang="zh-TW" altLang="en-US" sz="3600" b="1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網</a:t>
            </a:r>
            <a:r>
              <a:rPr lang="zh-TW" altLang="en-US" sz="36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zh-TW" altLang="en-US" sz="36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zh-TW" altLang="en-US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b="1" dirty="0">
              <a:solidFill>
                <a:srgbClr val="FFFF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4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E-money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旅遊金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易遊網為增加會員回購率，會員只需透過網路下單消費滿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元以上（機票、車票、其他票券類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元以上），即可賺取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eMoney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點數，消費滿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元可賺取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eMoney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元，可折抵易遊網全網旅遊商品，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100%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折抵無上限。</a:t>
            </a:r>
          </a:p>
        </p:txBody>
      </p:sp>
      <p:pic>
        <p:nvPicPr>
          <p:cNvPr id="4" name="Picture 4" descr="MM90030052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713"/>
            <a:ext cx="93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STP</a:t>
            </a:r>
            <a:r>
              <a:rPr lang="zh-TW" altLang="en-US" sz="4000" dirty="0" smtClean="0">
                <a:ea typeface="標楷體" pitchFamily="65" charset="-120"/>
              </a:rPr>
              <a:t>分析</a:t>
            </a:r>
            <a:endParaRPr lang="zh-TW" altLang="en-US" sz="4000" dirty="0" smtClean="0">
              <a:ea typeface="標楷體" pitchFamily="65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市場區隔（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Segmentation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易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遊網結合產業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專業化與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網路科技，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強調「豐富、低價、便利、創新」的個人化線上旅遊服務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，創造規模經濟與高營收、高獲利之經營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模式。</a:t>
            </a:r>
            <a:endParaRPr kumimoji="0"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AutoShape 6" descr="相關圖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20" name="Picture 8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4896544" cy="21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區隔選定（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Targeting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） 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鎖定網路使用者，年齡主要介於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歲至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之間，具有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高收入、高教育水平、高網路年齡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之三高特色。</a:t>
            </a:r>
          </a:p>
          <a:p>
            <a:pPr marL="0" indent="0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產品定位（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Positioning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個人化旅遊及團體旅遊並重，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但個人主題式隨選旅遊將成市場主流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/>
          </a:p>
        </p:txBody>
      </p:sp>
      <p:pic>
        <p:nvPicPr>
          <p:cNvPr id="5" name="Picture 5" descr="MM9002365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104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產品定價策略</a:t>
            </a:r>
            <a:endParaRPr lang="zh-TW" altLang="en-US" sz="4000" dirty="0" smtClean="0">
              <a:ea typeface="標楷體" pitchFamily="65" charset="-12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機票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、訂房等與其他旅遊業者同質性的商品採「低價策略」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，創造品牌經驗及競爭力，讓顧客無需到處比價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積極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開發「差異化趨勢性商品」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，以滿足消費者多元化的需求，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提升核心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競爭力以創造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利潤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，維持市場競爭力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dirty="0" smtClean="0"/>
              <a:t>	</a:t>
            </a:r>
          </a:p>
        </p:txBody>
      </p:sp>
      <p:pic>
        <p:nvPicPr>
          <p:cNvPr id="15364" name="Picture 4" descr="MM90028324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876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ea typeface="標楷體" pitchFamily="65" charset="-120"/>
              </a:rPr>
              <a:t>結語</a:t>
            </a:r>
            <a:endParaRPr lang="zh-TW" altLang="en-US" sz="4000" dirty="0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現代人休閒意識抬頭，旅遊業盛行，易遊網在眾多對手中脫穎而出，近年來也積極推行手機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年底營收已破億，成為國內最大的行動旅行社。盼在台灣景氣持續低迷時，仍保持旅遊龍頭的地位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63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ea typeface="標楷體" pitchFamily="65" charset="-120"/>
              </a:rPr>
              <a:t>參考資料</a:t>
            </a:r>
            <a:endParaRPr lang="zh-TW" altLang="en-US" sz="4000" dirty="0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易遊網官方網站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hlinkClick r:id="rId2"/>
              </a:rPr>
              <a:t>https://www.eztravel.com.tw/information/aboutus/</a:t>
            </a:r>
            <a:endParaRPr lang="en-US" altLang="zh-TW" sz="24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13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ea typeface="標楷體" pitchFamily="65" charset="-120"/>
              </a:rPr>
              <a:t>公司簡介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易遊網成立於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於網路上提供全方位的線上訂位及線上付款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，擁有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萬會員，自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月開站營運後，一直是國內線上旅遊的領先者，不僅營收持續快速成長，營運績效更居國內旅遊網站之首。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創立：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資本額：新台幣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2.28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億元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員工人數：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650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(2015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6828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ea typeface="標楷體" pitchFamily="65" charset="-120"/>
              </a:rPr>
              <a:t>創辦人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游金章，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年次、台大醫技系畢業。</a:t>
            </a: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曾擔任春天旅遊經理，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當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時就提出了個人化旅遊是未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來趨勢的概念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，但卻得不到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支持，毅然於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年底請辭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，並帶領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位同事投身虛擬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網路事業，創立易遊網。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4" name="Picture 8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23542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ea typeface="標楷體" pitchFamily="65" charset="-120"/>
              </a:rPr>
              <a:t>經營模式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為增加消費者對網路購物的信賴感，採取</a:t>
            </a:r>
            <a:r>
              <a:rPr kumimoji="0"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虛實合一策略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，除虛擬通路外，亦成立實體門市，，目前全台共有</a:t>
            </a:r>
            <a:r>
              <a:rPr kumimoji="0" lang="en-US" altLang="zh-TW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家據點，雙向服務策略，成為第一家擁有實體門市的旅遊網站。</a:t>
            </a:r>
          </a:p>
        </p:txBody>
      </p:sp>
      <p:pic>
        <p:nvPicPr>
          <p:cNvPr id="6148" name="Picture 5" descr="20110307_927590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9035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IMG_3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37063"/>
            <a:ext cx="27352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ea typeface="標楷體" pitchFamily="65" charset="-120"/>
              </a:rPr>
              <a:t>主要業務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019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國內旅遊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火車、巴士旅遊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高鐵假期、郵輪式列車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觀光計程車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國外旅遊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團體旅遊、自由行</a:t>
            </a:r>
          </a:p>
          <a:p>
            <a:pPr>
              <a:lnSpc>
                <a:spcPct val="90000"/>
              </a:lnSpc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Tour 2.0</a:t>
            </a:r>
          </a:p>
          <a:p>
            <a:pPr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鴻鵠旅遊</a:t>
            </a:r>
          </a:p>
        </p:txBody>
      </p:sp>
      <p:pic>
        <p:nvPicPr>
          <p:cNvPr id="7172" name="Picture 5" descr="ideas_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1366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2011011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7001" r="81131" b="36067"/>
          <a:stretch>
            <a:fillRect/>
          </a:stretch>
        </p:blipFill>
        <p:spPr bwMode="auto">
          <a:xfrm>
            <a:off x="6372225" y="3716338"/>
            <a:ext cx="19446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theme_pic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68863"/>
            <a:ext cx="17272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d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43926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FRN00000003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962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7" descr="FRN00000003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20938"/>
            <a:ext cx="18002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ea typeface="標楷體" pitchFamily="65" charset="-120"/>
              </a:rPr>
              <a:t>主要競爭者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雄獅</a:t>
            </a:r>
          </a:p>
          <a:p>
            <a:r>
              <a:rPr lang="zh-TW" altLang="en-US" smtClean="0">
                <a:ea typeface="標楷體" pitchFamily="65" charset="-120"/>
              </a:rPr>
              <a:t>燦星旅遊網</a:t>
            </a:r>
          </a:p>
          <a:p>
            <a:r>
              <a:rPr lang="zh-TW" altLang="en-US" smtClean="0">
                <a:ea typeface="標楷體" pitchFamily="65" charset="-120"/>
              </a:rPr>
              <a:t>易飛網</a:t>
            </a:r>
          </a:p>
        </p:txBody>
      </p:sp>
      <p:pic>
        <p:nvPicPr>
          <p:cNvPr id="8197" name="Picture 7" descr="logo2012061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08500"/>
            <a:ext cx="1819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3375"/>
            <a:ext cx="23034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73688"/>
            <a:ext cx="2251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MM90022373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142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「雄獅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12842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CTI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之建置強化競爭優勢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66050" cy="4306888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2005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年，易遊網引入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電腦電話集成技術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CTI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），使網路銷售業績持續成長。</a:t>
            </a:r>
            <a:endParaRPr kumimoji="0"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資訊行銷部門的設立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，各單位工作得以詳細劃分，達到企業極度扁平化的管理效果。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完成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CTI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的建置及客服中心的整併後，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160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名員工之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call center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，提供全年不間斷的顧客服務，處理龐大訂單及消費者諮詢。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CTI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之建置之流程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76145395"/>
              </p:ext>
            </p:extLst>
          </p:nvPr>
        </p:nvGraphicFramePr>
        <p:xfrm>
          <a:off x="1835696" y="2348880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會員制度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ea typeface="標楷體" pitchFamily="65" charset="-120"/>
              </a:rPr>
              <a:t>會員制度的建立</a:t>
            </a:r>
            <a:endParaRPr lang="en-US" altLang="zh-TW" b="1" dirty="0" smtClean="0"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當消費者在易遊網網站上完成第一筆消費，即成為易遊網的會員</a:t>
            </a:r>
            <a:r>
              <a:rPr lang="zh-TW" altLang="en-US" dirty="0" smtClean="0">
                <a:ea typeface="標楷體" pitchFamily="65" charset="-120"/>
              </a:rPr>
              <a:t>，而所完成的每一筆交易都會紀錄在會員資料庫中，當客服人員在處理消費者的問題時，可透過資料庫檢視消費者在易遊網的紀錄，同時了解消費者的需求。</a:t>
            </a:r>
          </a:p>
          <a:p>
            <a:endParaRPr lang="zh-TW" altLang="en-US" dirty="0"/>
          </a:p>
        </p:txBody>
      </p:sp>
      <p:pic>
        <p:nvPicPr>
          <p:cNvPr id="28674" name="Picture 2" descr="「會員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04" y="260648"/>
            <a:ext cx="360040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467</TotalTime>
  <Words>822</Words>
  <Application>Microsoft Office PowerPoint</Application>
  <PresentationFormat>如螢幕大小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Arial</vt:lpstr>
      <vt:lpstr>新細明體</vt:lpstr>
      <vt:lpstr>Wingdings</vt:lpstr>
      <vt:lpstr>Calibri</vt:lpstr>
      <vt:lpstr>Times New Roman</vt:lpstr>
      <vt:lpstr>標楷體</vt:lpstr>
      <vt:lpstr>Capsules</vt:lpstr>
      <vt:lpstr>PowerPoint 簡報</vt:lpstr>
      <vt:lpstr>公司簡介</vt:lpstr>
      <vt:lpstr>創辦人</vt:lpstr>
      <vt:lpstr>經營模式</vt:lpstr>
      <vt:lpstr>主要業務</vt:lpstr>
      <vt:lpstr>主要競爭者</vt:lpstr>
      <vt:lpstr>CTI之建置強化競爭優勢</vt:lpstr>
      <vt:lpstr>CTI之建置之流程</vt:lpstr>
      <vt:lpstr>會員制度</vt:lpstr>
      <vt:lpstr>PowerPoint 簡報</vt:lpstr>
      <vt:lpstr>STP分析</vt:lpstr>
      <vt:lpstr>PowerPoint 簡報</vt:lpstr>
      <vt:lpstr>產品定價策略</vt:lpstr>
      <vt:lpstr>結語</vt:lpstr>
      <vt:lpstr>參考資料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易遊網</dc:title>
  <dc:creator>chwa</dc:creator>
  <cp:lastModifiedBy>chwa</cp:lastModifiedBy>
  <cp:revision>17</cp:revision>
  <dcterms:created xsi:type="dcterms:W3CDTF">2012-06-14T12:16:03Z</dcterms:created>
  <dcterms:modified xsi:type="dcterms:W3CDTF">2017-11-01T06:42:37Z</dcterms:modified>
</cp:coreProperties>
</file>