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18"/>
  </p:notesMasterIdLst>
  <p:sldIdLst>
    <p:sldId id="256" r:id="rId2"/>
    <p:sldId id="340" r:id="rId3"/>
    <p:sldId id="326" r:id="rId4"/>
    <p:sldId id="325" r:id="rId5"/>
    <p:sldId id="329" r:id="rId6"/>
    <p:sldId id="335" r:id="rId7"/>
    <p:sldId id="345" r:id="rId8"/>
    <p:sldId id="324" r:id="rId9"/>
    <p:sldId id="341" r:id="rId10"/>
    <p:sldId id="327" r:id="rId11"/>
    <p:sldId id="337" r:id="rId12"/>
    <p:sldId id="338" r:id="rId13"/>
    <p:sldId id="342" r:id="rId14"/>
    <p:sldId id="339" r:id="rId15"/>
    <p:sldId id="332" r:id="rId16"/>
    <p:sldId id="328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微軟正黑體" panose="020B0604030504040204" pitchFamily="34" charset="-120"/>
      <p:regular r:id="rId23"/>
      <p:bold r:id="rId24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2" autoAdjust="0"/>
  </p:normalViewPr>
  <p:slideViewPr>
    <p:cSldViewPr>
      <p:cViewPr varScale="1">
        <p:scale>
          <a:sx n="87" d="100"/>
          <a:sy n="87" d="100"/>
        </p:scale>
        <p:origin x="1092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5610-1419-4435-89B8-2F0F7187C38E}" type="datetimeFigureOut">
              <a:rPr lang="zh-TW" altLang="en-US" smtClean="0"/>
              <a:t>2015/1/7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4C5EC-A927-4675-813E-D08BED857B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0358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2339752" cy="68853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2268083" y="0"/>
            <a:ext cx="2339752" cy="68853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4536166" y="0"/>
            <a:ext cx="2339752" cy="68853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6804248" y="5206"/>
            <a:ext cx="2339752" cy="68853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4293096"/>
            <a:ext cx="9144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b="1" dirty="0" smtClean="0">
                <a:solidFill>
                  <a:srgbClr val="0070C0"/>
                </a:solidFill>
                <a:effectLst/>
              </a:rPr>
              <a:t>全華</a:t>
            </a:r>
            <a:r>
              <a:rPr lang="zh-TW" altLang="en-US" sz="8000" b="1" dirty="0" smtClean="0">
                <a:solidFill>
                  <a:schemeClr val="tx1"/>
                </a:solidFill>
                <a:effectLst/>
              </a:rPr>
              <a:t>科技新知報</a:t>
            </a:r>
            <a:endParaRPr lang="zh-TW" altLang="en-US" sz="8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7002016" y="616530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3600" b="1" dirty="0" smtClean="0">
                <a:solidFill>
                  <a:schemeClr val="bg1"/>
                </a:solidFill>
              </a:rPr>
              <a:t>1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月號</a:t>
            </a:r>
            <a:endParaRPr lang="zh-TW" altLang="en-US" sz="3600" b="1" dirty="0">
              <a:solidFill>
                <a:schemeClr val="bg1"/>
              </a:solidFill>
            </a:endParaRPr>
          </a:p>
        </p:txBody>
      </p:sp>
      <p:grpSp>
        <p:nvGrpSpPr>
          <p:cNvPr id="2" name="群組 1"/>
          <p:cNvGrpSpPr/>
          <p:nvPr userDrawn="1"/>
        </p:nvGrpSpPr>
        <p:grpSpPr>
          <a:xfrm>
            <a:off x="481778" y="1268760"/>
            <a:ext cx="8108776" cy="2659360"/>
            <a:chOff x="490736" y="1124744"/>
            <a:chExt cx="8108776" cy="2659360"/>
          </a:xfrm>
        </p:grpSpPr>
        <p:pic>
          <p:nvPicPr>
            <p:cNvPr id="1027" name="Picture 3" descr="G:\王小桃備份\我的圖庫\小圖示\icon02-128x128\wi_fi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88" y="256490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G:\王小桃備份\我的圖庫\小圖示\icon02-128x128\world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736" y="256490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G:\王小桃備份\我的圖庫\小圖示\icon02-128x128\like.pn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6442" y="256490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G:\王小桃備份\我的圖庫\小圖示\icon02-128x128\cloud.png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256490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G:\王小桃備份\我的圖庫\小圖示\icon02-128x128\network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736" y="112474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G:\王小桃備份\我的圖庫\小圖示\icon02-128x128\zoom_in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736" y="112474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G:\王小桃備份\我的圖庫\小圖示\icon02-128x128\map_pin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992" y="112474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G:\王小桃備份\我的圖庫\小圖示\icon02-128x128\monitor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112474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56793"/>
            <a:ext cx="7772400" cy="1872208"/>
          </a:xfrm>
        </p:spPr>
        <p:txBody>
          <a:bodyPr anchor="b">
            <a:noAutofit/>
          </a:bodyPr>
          <a:lstStyle>
            <a:lvl1pPr algn="ctr">
              <a:defRPr sz="66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83568" y="3573016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 descr="G:\王小桃備份\我的圖庫\小圖示\120-Cute-Social-Icons\128\youtube-Ico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438" y="370351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:\王小桃備份\我的圖庫\小圖示\120-Cute-Social-Icons\128\Technorati-Ico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8992" y="370351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G:\王小桃備份\我的圖庫\小圖示\120-Cute-Social-Icons\128\Twitter-Icon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0546" y="370351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:\王小桃備份\我的圖庫\小圖示\120-Cute-Social-Icons\128\RSS-Ico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2100" y="370351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G:\王小桃備份\我的圖庫\小圖示\120-Cute-Social-Icons\128\Android-Icon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3654" y="370351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:\王小桃備份\我的圖庫\小圖示\120-Cute-Social-Icons\128\Buddypress-Icon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5208" y="370351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112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112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208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504" y="3657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全華．科技新知報</a:t>
            </a:r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376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fld id="{E8F15C64-498A-45B7-91EB-3ADAEDD4E7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800" b="1" kern="1200" spc="-100" baseline="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just" defTabSz="914400" rtl="0" eaLnBrk="1" latinLnBrk="0" hangingPunct="0">
        <a:lnSpc>
          <a:spcPct val="100000"/>
        </a:lnSpc>
        <a:spcBef>
          <a:spcPts val="300"/>
        </a:spcBef>
        <a:buClr>
          <a:schemeClr val="accent1"/>
        </a:buClr>
        <a:buSzPct val="85000"/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just" defTabSz="914400" rtl="0" eaLnBrk="1" latinLnBrk="0" hangingPunct="0">
        <a:lnSpc>
          <a:spcPct val="100000"/>
        </a:lnSpc>
        <a:spcBef>
          <a:spcPts val="300"/>
        </a:spcBef>
        <a:buClr>
          <a:schemeClr val="accent1"/>
        </a:buClr>
        <a:buSzPct val="85000"/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just" defTabSz="914400" rtl="0" eaLnBrk="1" latinLnBrk="0" hangingPunct="0">
        <a:lnSpc>
          <a:spcPct val="100000"/>
        </a:lnSpc>
        <a:spcBef>
          <a:spcPts val="300"/>
        </a:spcBef>
        <a:buClr>
          <a:schemeClr val="accent1"/>
        </a:buClr>
        <a:buSzPct val="90000"/>
        <a:buFont typeface="Arial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just" defTabSz="914400" rtl="0" eaLnBrk="1" latinLnBrk="0" hangingPunct="0">
        <a:lnSpc>
          <a:spcPct val="100000"/>
        </a:lnSpc>
        <a:spcBef>
          <a:spcPts val="300"/>
        </a:spcBef>
        <a:buClr>
          <a:schemeClr val="accent1"/>
        </a:buClr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just" defTabSz="914400" rtl="0" eaLnBrk="1" latinLnBrk="0" hangingPunct="0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1600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www.youtube.com/watch?v=DYTV4d-Gn0s" TargetMode="Externa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DG8h8fs8Jw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TXsH3HO0dE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s://www.youtube.com/watch?v=sbWX4HR0Tp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fqRweYnmQF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64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rcedes-Benz F 015 Luxury in Motion concept dashboar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975" y="4021807"/>
            <a:ext cx="4037995" cy="2693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自動駕駛車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4546848" cy="520824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Mercedes-Benz</a:t>
            </a:r>
            <a:r>
              <a:rPr lang="zh-TW" altLang="en-US" dirty="0" smtClean="0"/>
              <a:t>展出</a:t>
            </a:r>
            <a:r>
              <a:rPr lang="en-US" altLang="zh-TW" dirty="0" smtClean="0">
                <a:solidFill>
                  <a:srgbClr val="C00000"/>
                </a:solidFill>
              </a:rPr>
              <a:t>F015 </a:t>
            </a:r>
            <a:r>
              <a:rPr lang="en-US" altLang="zh-TW" dirty="0">
                <a:solidFill>
                  <a:srgbClr val="C00000"/>
                </a:solidFill>
              </a:rPr>
              <a:t>Luxury in </a:t>
            </a:r>
            <a:r>
              <a:rPr lang="en-US" altLang="zh-TW" dirty="0" smtClean="0">
                <a:solidFill>
                  <a:srgbClr val="C00000"/>
                </a:solidFill>
              </a:rPr>
              <a:t>Motion</a:t>
            </a:r>
            <a:r>
              <a:rPr lang="zh-TW" altLang="en-US" dirty="0"/>
              <a:t>自動駕駛概念</a:t>
            </a:r>
            <a:r>
              <a:rPr lang="zh-TW" altLang="en-US" dirty="0" smtClean="0"/>
              <a:t>車。</a:t>
            </a:r>
            <a:endParaRPr lang="en-US" altLang="zh-TW" dirty="0" smtClean="0"/>
          </a:p>
          <a:p>
            <a:r>
              <a:rPr lang="zh-TW" altLang="en-US" dirty="0" smtClean="0"/>
              <a:t>透過保險桿</a:t>
            </a:r>
            <a:r>
              <a:rPr lang="zh-TW" altLang="en-US" dirty="0"/>
              <a:t>的</a:t>
            </a:r>
            <a:r>
              <a:rPr lang="zh-TW" altLang="en-US" dirty="0" smtClean="0"/>
              <a:t>彩色燈飾可知道目前行車模式或主動</a:t>
            </a:r>
            <a:r>
              <a:rPr lang="zh-TW" altLang="en-US" dirty="0"/>
              <a:t>對行人做出安全警</a:t>
            </a:r>
            <a:r>
              <a:rPr lang="zh-TW" altLang="en-US" dirty="0" smtClean="0"/>
              <a:t>示。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7172" name="Picture 4" descr="http://www.slate.com/content/dam/slate/blogs/future_tense/2015/01/06/14C1450_077.jpg.CROP.promovar-mediumlarg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4012" y="3925488"/>
            <a:ext cx="3970784" cy="2815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auto.ltn.com.tw/Upload/page/2015/01/06/150106-1523-1-O5zPR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6711" y="1325952"/>
            <a:ext cx="3877289" cy="224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圓角矩形圖說文字 10"/>
          <p:cNvSpPr/>
          <p:nvPr/>
        </p:nvSpPr>
        <p:spPr>
          <a:xfrm>
            <a:off x="6917749" y="6084360"/>
            <a:ext cx="2105427" cy="657008"/>
          </a:xfrm>
          <a:prstGeom prst="wedgeRoundRectCallout">
            <a:avLst>
              <a:gd name="adj1" fmla="val 488"/>
              <a:gd name="adj2" fmla="val -80795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b="1" dirty="0"/>
              <a:t>前</a:t>
            </a:r>
            <a:r>
              <a:rPr lang="zh-TW" altLang="en-US" b="1" dirty="0" smtClean="0"/>
              <a:t>座乘客可直接</a:t>
            </a:r>
            <a:r>
              <a:rPr lang="zh-TW" altLang="en-US" b="1" dirty="0"/>
              <a:t>將椅子</a:t>
            </a:r>
            <a:r>
              <a:rPr lang="zh-TW" altLang="en-US" b="1" dirty="0" smtClean="0"/>
              <a:t>轉向後座。</a:t>
            </a:r>
            <a:endParaRPr lang="zh-TW" altLang="en-US" b="1" dirty="0"/>
          </a:p>
        </p:txBody>
      </p:sp>
      <p:sp>
        <p:nvSpPr>
          <p:cNvPr id="12" name="圓角矩形圖說文字 11"/>
          <p:cNvSpPr/>
          <p:nvPr/>
        </p:nvSpPr>
        <p:spPr>
          <a:xfrm>
            <a:off x="2701917" y="5777422"/>
            <a:ext cx="2167959" cy="948089"/>
          </a:xfrm>
          <a:prstGeom prst="wedgeRoundRectCallout">
            <a:avLst>
              <a:gd name="adj1" fmla="val -65926"/>
              <a:gd name="adj2" fmla="val -40154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b="1" dirty="0"/>
              <a:t>車</a:t>
            </a:r>
            <a:r>
              <a:rPr lang="zh-TW" altLang="en-US" b="1" dirty="0" smtClean="0"/>
              <a:t>內乘客可透過</a:t>
            </a:r>
            <a:r>
              <a:rPr lang="zh-TW" altLang="en-US" b="1" dirty="0"/>
              <a:t>眼部</a:t>
            </a:r>
            <a:r>
              <a:rPr lang="zh-TW" altLang="en-US" b="1" dirty="0" smtClean="0"/>
              <a:t>追蹤或是</a:t>
            </a:r>
            <a:r>
              <a:rPr lang="zh-TW" altLang="en-US" b="1" dirty="0"/>
              <a:t>手勢</a:t>
            </a:r>
            <a:r>
              <a:rPr lang="zh-TW" altLang="en-US" b="1" dirty="0" smtClean="0"/>
              <a:t>控制自動</a:t>
            </a:r>
            <a:r>
              <a:rPr lang="zh-TW" altLang="en-US" b="1" dirty="0"/>
              <a:t>駕駛</a:t>
            </a:r>
            <a:r>
              <a:rPr lang="zh-TW" altLang="en-US" b="1" dirty="0" smtClean="0"/>
              <a:t>車。</a:t>
            </a:r>
            <a:endParaRPr lang="zh-TW" altLang="en-US" b="1" dirty="0"/>
          </a:p>
        </p:txBody>
      </p:sp>
      <p:pic>
        <p:nvPicPr>
          <p:cNvPr id="13" name="Picture 3" descr="G:\王小桃備份\我的圖庫\小圖示\youtube-icon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7356" y="41948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8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圖片來源：官網截圖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564904"/>
            <a:ext cx="8125408" cy="4437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Smartscooter</a:t>
            </a:r>
            <a:r>
              <a:rPr lang="en-US" altLang="zh-TW" dirty="0" smtClean="0"/>
              <a:t> </a:t>
            </a:r>
            <a:r>
              <a:rPr lang="zh-TW" altLang="en-US" dirty="0" smtClean="0"/>
              <a:t>智慧電動車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台灣新創公司</a:t>
            </a:r>
            <a:r>
              <a:rPr lang="en-US" altLang="zh-TW" dirty="0" err="1" smtClean="0"/>
              <a:t>Gogoro</a:t>
            </a:r>
            <a:r>
              <a:rPr lang="zh-TW" altLang="en-US" dirty="0" smtClean="0"/>
              <a:t>推出不用</a:t>
            </a:r>
            <a:r>
              <a:rPr lang="zh-TW" altLang="en-US" dirty="0"/>
              <a:t>充電</a:t>
            </a:r>
            <a:r>
              <a:rPr lang="zh-TW" altLang="en-US" dirty="0" smtClean="0"/>
              <a:t>的智慧電動機車</a:t>
            </a:r>
            <a:r>
              <a:rPr lang="en-US" altLang="zh-TW" dirty="0" err="1" smtClean="0">
                <a:solidFill>
                  <a:srgbClr val="C00000"/>
                </a:solidFill>
              </a:rPr>
              <a:t>Smartscooter</a:t>
            </a:r>
            <a:r>
              <a:rPr lang="zh-TW" altLang="en-US" dirty="0" smtClean="0"/>
              <a:t>，藉</a:t>
            </a:r>
            <a:r>
              <a:rPr lang="zh-TW" altLang="en-US" dirty="0"/>
              <a:t>由兩</a:t>
            </a:r>
            <a:r>
              <a:rPr lang="zh-TW" altLang="en-US" dirty="0" smtClean="0"/>
              <a:t>組鋰</a:t>
            </a:r>
            <a:r>
              <a:rPr lang="zh-TW" altLang="en-US" dirty="0"/>
              <a:t>聚合物充電電池供電</a:t>
            </a:r>
            <a:r>
              <a:rPr lang="zh-TW" altLang="en-US" dirty="0" smtClean="0"/>
              <a:t>驅動，續航力至少可達</a:t>
            </a:r>
            <a:r>
              <a:rPr lang="en-US" altLang="zh-TW" dirty="0" smtClean="0"/>
              <a:t>140</a:t>
            </a:r>
            <a:r>
              <a:rPr lang="zh-TW" altLang="en-US" dirty="0" smtClean="0"/>
              <a:t>公里。</a:t>
            </a:r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7" name="Picture 3" descr="G:\王小桃備份\我的圖庫\小圖示\youtube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0656" y="5443364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28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Smartscooter</a:t>
            </a:r>
            <a:r>
              <a:rPr lang="en-US" altLang="zh-TW" dirty="0" smtClean="0"/>
              <a:t> </a:t>
            </a:r>
            <a:r>
              <a:rPr lang="zh-TW" altLang="en-US" dirty="0" smtClean="0"/>
              <a:t>智慧</a:t>
            </a:r>
            <a:r>
              <a:rPr lang="zh-TW" altLang="en-US" dirty="0"/>
              <a:t>電動車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3765104" cy="520824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使用者透過專用</a:t>
            </a:r>
            <a:r>
              <a:rPr lang="en-US" altLang="zh-TW" dirty="0" smtClean="0"/>
              <a:t>APP</a:t>
            </a:r>
            <a:r>
              <a:rPr lang="zh-TW" altLang="en-US" dirty="0" smtClean="0"/>
              <a:t>或車</a:t>
            </a:r>
            <a:r>
              <a:rPr lang="zh-TW" altLang="en-US" dirty="0"/>
              <a:t>上</a:t>
            </a:r>
            <a:r>
              <a:rPr lang="zh-TW" altLang="en-US" dirty="0" smtClean="0"/>
              <a:t>儀表可隨時</a:t>
            </a:r>
            <a:r>
              <a:rPr lang="zh-TW" altLang="en-US" dirty="0"/>
              <a:t>監控</a:t>
            </a:r>
            <a:r>
              <a:rPr lang="zh-TW" altLang="en-US" dirty="0" smtClean="0"/>
              <a:t>車輛狀況或電池</a:t>
            </a:r>
            <a:r>
              <a:rPr lang="zh-TW" altLang="en-US" dirty="0"/>
              <a:t>電力</a:t>
            </a:r>
            <a:r>
              <a:rPr lang="zh-TW" altLang="en-US" dirty="0" smtClean="0"/>
              <a:t>，並快速找到距離</a:t>
            </a:r>
            <a:r>
              <a:rPr lang="zh-TW" altLang="en-US" dirty="0"/>
              <a:t>最近的</a:t>
            </a:r>
            <a:r>
              <a:rPr lang="en-US" altLang="zh-TW" dirty="0" err="1" smtClean="0"/>
              <a:t>GoStations</a:t>
            </a:r>
            <a:r>
              <a:rPr lang="zh-TW" altLang="en-US" dirty="0" smtClean="0"/>
              <a:t>電池機台，</a:t>
            </a:r>
            <a:r>
              <a:rPr lang="zh-TW" altLang="en-US" dirty="0"/>
              <a:t>直接將車廂內的電池更換成新的一組後，便能再次</a:t>
            </a:r>
            <a:r>
              <a:rPr lang="zh-TW" altLang="en-US" dirty="0" smtClean="0"/>
              <a:t>上路。</a:t>
            </a:r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3074" name="Picture 2" descr="http://punnode.com/wp-content/uploads/2015/01/12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77366" y="1325952"/>
            <a:ext cx="4733583" cy="46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5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穿戴裝置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2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Belty</a:t>
            </a:r>
            <a:r>
              <a:rPr lang="zh-TW" altLang="en-US" dirty="0"/>
              <a:t> </a:t>
            </a:r>
            <a:r>
              <a:rPr lang="zh-TW" altLang="en-US" dirty="0" smtClean="0"/>
              <a:t>智慧</a:t>
            </a:r>
            <a:r>
              <a:rPr lang="zh-TW" altLang="en-US" dirty="0"/>
              <a:t>健康皮帶 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法國</a:t>
            </a:r>
            <a:r>
              <a:rPr lang="en-US" altLang="zh-TW" dirty="0" err="1" smtClean="0"/>
              <a:t>Emiota</a:t>
            </a:r>
            <a:r>
              <a:rPr lang="zh-TW" altLang="en-US" dirty="0" smtClean="0"/>
              <a:t>推出的智慧皮帶</a:t>
            </a:r>
            <a:r>
              <a:rPr lang="en-US" altLang="zh-TW" dirty="0" err="1" smtClean="0">
                <a:solidFill>
                  <a:srgbClr val="C00000"/>
                </a:solidFill>
              </a:rPr>
              <a:t>Belty</a:t>
            </a:r>
            <a:r>
              <a:rPr lang="zh-TW" altLang="en-US" dirty="0" smtClean="0"/>
              <a:t>是由</a:t>
            </a:r>
            <a:r>
              <a:rPr lang="zh-TW" altLang="en-US" dirty="0"/>
              <a:t>金屬和塑膠</a:t>
            </a:r>
            <a:r>
              <a:rPr lang="zh-TW" altLang="en-US" dirty="0" smtClean="0"/>
              <a:t>製成，內建加速計與</a:t>
            </a:r>
            <a:r>
              <a:rPr lang="zh-TW" altLang="en-US" dirty="0"/>
              <a:t>方向感測器，</a:t>
            </a:r>
            <a:r>
              <a:rPr lang="zh-TW" altLang="en-US" dirty="0" smtClean="0"/>
              <a:t>能追蹤</a:t>
            </a:r>
            <a:r>
              <a:rPr lang="zh-TW" altLang="en-US" dirty="0"/>
              <a:t>健康狀況與</a:t>
            </a:r>
            <a:r>
              <a:rPr lang="zh-TW" altLang="en-US" dirty="0" smtClean="0"/>
              <a:t>運動量，並和手機</a:t>
            </a:r>
            <a:r>
              <a:rPr lang="en-US" altLang="zh-TW" dirty="0" smtClean="0"/>
              <a:t>APP</a:t>
            </a:r>
            <a:r>
              <a:rPr lang="zh-TW" altLang="en-US" dirty="0" smtClean="0"/>
              <a:t>同步。</a:t>
            </a:r>
            <a:endParaRPr lang="en-US" altLang="zh-TW" dirty="0" smtClean="0"/>
          </a:p>
          <a:p>
            <a:r>
              <a:rPr lang="en-US" altLang="zh-TW" dirty="0" err="1" smtClean="0"/>
              <a:t>Belty</a:t>
            </a:r>
            <a:r>
              <a:rPr lang="zh-TW" altLang="en-US" dirty="0" smtClean="0"/>
              <a:t>內建</a:t>
            </a:r>
            <a:r>
              <a:rPr lang="zh-TW" altLang="en-US" dirty="0"/>
              <a:t>迷你馬達</a:t>
            </a:r>
            <a:r>
              <a:rPr lang="zh-TW" altLang="en-US" dirty="0" smtClean="0"/>
              <a:t>，它能感</a:t>
            </a:r>
            <a:r>
              <a:rPr lang="zh-TW" altLang="en-US" dirty="0"/>
              <a:t>測壓力和身體活動，</a:t>
            </a:r>
            <a:r>
              <a:rPr lang="zh-TW" altLang="en-US" dirty="0" smtClean="0"/>
              <a:t>當使用者坐下</a:t>
            </a:r>
            <a:r>
              <a:rPr lang="zh-TW" altLang="en-US" dirty="0"/>
              <a:t>休息</a:t>
            </a:r>
            <a:r>
              <a:rPr lang="zh-TW" altLang="en-US" dirty="0" smtClean="0"/>
              <a:t>或大快朵頤時，</a:t>
            </a:r>
            <a:r>
              <a:rPr lang="zh-TW" altLang="en-US" dirty="0"/>
              <a:t>皮帶會自動調節為較鬆的</a:t>
            </a:r>
            <a:r>
              <a:rPr lang="zh-TW" altLang="en-US" dirty="0" smtClean="0"/>
              <a:t>狀態</a:t>
            </a:r>
            <a:r>
              <a:rPr lang="zh-TW" altLang="en-US" dirty="0"/>
              <a:t>；</a:t>
            </a:r>
            <a:r>
              <a:rPr lang="zh-TW" altLang="en-US" dirty="0" smtClean="0"/>
              <a:t>在</a:t>
            </a:r>
            <a:r>
              <a:rPr lang="zh-TW" altLang="en-US" dirty="0"/>
              <a:t>需要支撐褲</a:t>
            </a:r>
            <a:r>
              <a:rPr lang="zh-TW" altLang="en-US" dirty="0" smtClean="0"/>
              <a:t>裙時</a:t>
            </a:r>
            <a:r>
              <a:rPr lang="zh-TW" altLang="en-US" dirty="0"/>
              <a:t>依據腰圍縮緊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4098" name="Picture 2" descr="http://punnode.com/wp-content/uploads/2015/01/belty-emiota-banner1-e14204380938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7920880" cy="272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頭</a:t>
            </a:r>
            <a:r>
              <a:rPr lang="zh-TW" altLang="en-US" dirty="0"/>
              <a:t>戴式</a:t>
            </a:r>
            <a:r>
              <a:rPr lang="zh-TW" altLang="en-US" dirty="0" smtClean="0"/>
              <a:t>顯示器 </a:t>
            </a:r>
            <a:r>
              <a:rPr lang="en-US" altLang="zh-TW" dirty="0" smtClean="0"/>
              <a:t>Attach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Sony</a:t>
            </a:r>
            <a:r>
              <a:rPr lang="zh-TW" altLang="en-US" dirty="0" smtClean="0"/>
              <a:t>展出頭</a:t>
            </a:r>
            <a:r>
              <a:rPr lang="zh-TW" altLang="en-US" dirty="0"/>
              <a:t>戴式</a:t>
            </a:r>
            <a:r>
              <a:rPr lang="zh-TW" altLang="en-US" dirty="0" smtClean="0"/>
              <a:t>顯示器</a:t>
            </a:r>
            <a:r>
              <a:rPr lang="en-US" altLang="zh-TW" dirty="0" smtClean="0">
                <a:solidFill>
                  <a:srgbClr val="C00000"/>
                </a:solidFill>
              </a:rPr>
              <a:t>Attach</a:t>
            </a:r>
            <a:r>
              <a:rPr lang="zh-TW" altLang="en-US" dirty="0" smtClean="0"/>
              <a:t>原型機，它是</a:t>
            </a:r>
            <a:r>
              <a:rPr lang="zh-TW" altLang="en-US" dirty="0"/>
              <a:t>以獨立配件方式存在，在使用的時候才放在眼鏡</a:t>
            </a:r>
            <a:r>
              <a:rPr lang="zh-TW" altLang="en-US" dirty="0" smtClean="0"/>
              <a:t>上，能讓</a:t>
            </a:r>
            <a:r>
              <a:rPr lang="zh-TW" altLang="en-US" dirty="0"/>
              <a:t>普通</a:t>
            </a:r>
            <a:r>
              <a:rPr lang="zh-TW" altLang="en-US" dirty="0" smtClean="0"/>
              <a:t>眼鏡變成</a:t>
            </a:r>
            <a:r>
              <a:rPr lang="zh-TW" altLang="en-US" dirty="0"/>
              <a:t>智慧型</a:t>
            </a:r>
            <a:r>
              <a:rPr lang="zh-TW" altLang="en-US" dirty="0" smtClean="0"/>
              <a:t>眼鏡。</a:t>
            </a:r>
            <a:endParaRPr lang="zh-TW" altLang="en-US" dirty="0"/>
          </a:p>
          <a:p>
            <a:r>
              <a:rPr lang="en-US" altLang="zh-TW" dirty="0" smtClean="0"/>
              <a:t>Attach</a:t>
            </a:r>
            <a:r>
              <a:rPr lang="zh-TW" altLang="en-US" dirty="0" smtClean="0"/>
              <a:t>和</a:t>
            </a:r>
            <a:r>
              <a:rPr lang="en-US" altLang="zh-TW" dirty="0" smtClean="0"/>
              <a:t>Google Glass</a:t>
            </a:r>
            <a:r>
              <a:rPr lang="zh-TW" altLang="en-US" dirty="0" smtClean="0"/>
              <a:t>一樣在</a:t>
            </a:r>
            <a:r>
              <a:rPr lang="zh-TW" altLang="en-US" dirty="0"/>
              <a:t>右</a:t>
            </a:r>
            <a:r>
              <a:rPr lang="zh-TW" altLang="en-US" dirty="0" smtClean="0"/>
              <a:t>眼前方有一</a:t>
            </a:r>
            <a:r>
              <a:rPr lang="zh-TW" altLang="en-US" dirty="0"/>
              <a:t>塊小</a:t>
            </a:r>
            <a:r>
              <a:rPr lang="zh-TW" altLang="en-US" dirty="0" smtClean="0"/>
              <a:t>小的</a:t>
            </a:r>
            <a:r>
              <a:rPr lang="en-US" altLang="zh-TW" dirty="0" smtClean="0"/>
              <a:t>OLED</a:t>
            </a:r>
            <a:r>
              <a:rPr lang="zh-TW" altLang="en-US" dirty="0" smtClean="0"/>
              <a:t>微型顯示器，開發者可藉此打造</a:t>
            </a:r>
            <a:r>
              <a:rPr lang="zh-TW" altLang="en-US" dirty="0"/>
              <a:t>運動專用的應用程式。 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6146" name="Picture 2" descr="http://o.aolcdn.com/hss/storage/midas/6b98fa1b20b22e23c1efd7e59971f46e/201337079/sonyarlea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681963"/>
            <a:ext cx="4758832" cy="317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3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Intel Curie </a:t>
            </a:r>
            <a:r>
              <a:rPr lang="zh-TW" altLang="en-US" dirty="0" smtClean="0"/>
              <a:t>迷你電腦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Intel</a:t>
            </a:r>
            <a:r>
              <a:rPr lang="zh-TW" altLang="en-US" dirty="0" smtClean="0"/>
              <a:t>推出一</a:t>
            </a:r>
            <a:r>
              <a:rPr lang="zh-TW" altLang="en-US" dirty="0"/>
              <a:t>款</a:t>
            </a:r>
            <a:r>
              <a:rPr lang="zh-TW" altLang="en-US" dirty="0" smtClean="0"/>
              <a:t>尺寸</a:t>
            </a:r>
            <a:r>
              <a:rPr lang="zh-TW" altLang="en-US" dirty="0" smtClean="0"/>
              <a:t>如</a:t>
            </a:r>
            <a:r>
              <a:rPr lang="zh-TW" altLang="en-US" dirty="0" smtClean="0"/>
              <a:t>鈕</a:t>
            </a:r>
            <a:r>
              <a:rPr lang="zh-TW" altLang="en-US" dirty="0" smtClean="0"/>
              <a:t>扣</a:t>
            </a:r>
            <a:r>
              <a:rPr lang="zh-TW" altLang="en-US" dirty="0" smtClean="0"/>
              <a:t>大小</a:t>
            </a:r>
            <a:r>
              <a:rPr lang="zh-TW" altLang="en-US" dirty="0" smtClean="0"/>
              <a:t>的</a:t>
            </a:r>
            <a:r>
              <a:rPr lang="zh-TW" altLang="en-US" dirty="0" smtClean="0"/>
              <a:t>迷你電腦</a:t>
            </a:r>
            <a:r>
              <a:rPr lang="en-US" altLang="zh-TW" dirty="0" smtClean="0">
                <a:solidFill>
                  <a:srgbClr val="C00000"/>
                </a:solidFill>
              </a:rPr>
              <a:t>Curie</a:t>
            </a:r>
            <a:r>
              <a:rPr lang="zh-TW" altLang="en-US" dirty="0" smtClean="0"/>
              <a:t>，</a:t>
            </a:r>
            <a:r>
              <a:rPr lang="zh-TW" altLang="en-US" dirty="0"/>
              <a:t>使用的</a:t>
            </a:r>
            <a:r>
              <a:rPr lang="zh-TW" altLang="en-US" dirty="0" smtClean="0"/>
              <a:t>是</a:t>
            </a:r>
            <a:r>
              <a:rPr lang="en-US" altLang="zh-TW" dirty="0" smtClean="0"/>
              <a:t>Intel</a:t>
            </a:r>
            <a:r>
              <a:rPr lang="zh-TW" altLang="en-US" dirty="0" smtClean="0"/>
              <a:t>新</a:t>
            </a:r>
            <a:r>
              <a:rPr lang="zh-TW" altLang="en-US" dirty="0"/>
              <a:t>一代的晶片</a:t>
            </a:r>
            <a:r>
              <a:rPr lang="zh-TW" altLang="en-US" dirty="0" smtClean="0"/>
              <a:t>處理器</a:t>
            </a:r>
            <a:r>
              <a:rPr lang="en-US" altLang="zh-TW" dirty="0" smtClean="0"/>
              <a:t>Quark </a:t>
            </a:r>
            <a:r>
              <a:rPr lang="en-US" altLang="zh-TW" dirty="0"/>
              <a:t>SE</a:t>
            </a:r>
            <a:r>
              <a:rPr lang="zh-TW" altLang="en-US" dirty="0" smtClean="0"/>
              <a:t>，並內建</a:t>
            </a:r>
            <a:r>
              <a:rPr lang="en-US" altLang="zh-TW" dirty="0" smtClean="0"/>
              <a:t>Bluetooth </a:t>
            </a:r>
            <a:r>
              <a:rPr lang="en-US" altLang="zh-TW" dirty="0"/>
              <a:t>LE</a:t>
            </a:r>
            <a:r>
              <a:rPr lang="zh-TW" altLang="en-US" dirty="0" smtClean="0"/>
              <a:t>晶片、</a:t>
            </a:r>
            <a:r>
              <a:rPr lang="zh-TW" altLang="en-US" dirty="0"/>
              <a:t>感測器</a:t>
            </a:r>
            <a:r>
              <a:rPr lang="zh-TW" altLang="en-US" dirty="0" smtClean="0"/>
              <a:t>、</a:t>
            </a:r>
            <a:r>
              <a:rPr lang="zh-TW" altLang="en-US" dirty="0"/>
              <a:t>迴轉儀晶片和 </a:t>
            </a:r>
            <a:r>
              <a:rPr lang="en-US" altLang="zh-TW" dirty="0" smtClean="0"/>
              <a:t>384KB</a:t>
            </a:r>
            <a:r>
              <a:rPr lang="zh-TW" altLang="en-US" dirty="0" smtClean="0"/>
              <a:t>快</a:t>
            </a:r>
            <a:r>
              <a:rPr lang="zh-TW" altLang="en-US" dirty="0"/>
              <a:t>閃</a:t>
            </a:r>
            <a:r>
              <a:rPr lang="zh-TW" altLang="en-US" dirty="0" smtClean="0"/>
              <a:t>記憶體</a:t>
            </a:r>
            <a:r>
              <a:rPr lang="zh-TW" altLang="en-US" dirty="0"/>
              <a:t>，</a:t>
            </a:r>
            <a:r>
              <a:rPr lang="zh-TW" altLang="en-US" dirty="0" smtClean="0"/>
              <a:t>可</a:t>
            </a:r>
            <a:r>
              <a:rPr lang="zh-TW" altLang="en-US" dirty="0"/>
              <a:t>判定用戶的運動</a:t>
            </a:r>
            <a:r>
              <a:rPr lang="zh-TW" altLang="en-US" dirty="0" smtClean="0"/>
              <a:t>類型，主</a:t>
            </a:r>
            <a:r>
              <a:rPr lang="zh-TW" altLang="en-US" dirty="0"/>
              <a:t>打低耗和小</a:t>
            </a:r>
            <a:r>
              <a:rPr lang="zh-TW" altLang="en-US" dirty="0" smtClean="0"/>
              <a:t>尺寸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2050" name="Picture 2" descr="http://o.aolcdn.com/dims-shared/dims3/GLOB/crop/630x390+0+0/resize/630x390!/format/jpg/quality/85/http:/o.aolcdn.com/hss/storage/midas/68c6f39d2c82daf5dabfeffe39ecd8e/201343407/intel-curi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514771"/>
            <a:ext cx="5400600" cy="33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圓角矩形圖說文字 6"/>
          <p:cNvSpPr/>
          <p:nvPr/>
        </p:nvSpPr>
        <p:spPr>
          <a:xfrm>
            <a:off x="6419839" y="3900855"/>
            <a:ext cx="1941591" cy="736814"/>
          </a:xfrm>
          <a:prstGeom prst="wedgeRoundRectCallout">
            <a:avLst>
              <a:gd name="adj1" fmla="val -84856"/>
              <a:gd name="adj2" fmla="val 58796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b="1" dirty="0"/>
              <a:t>以穿戴式裝置為目標的</a:t>
            </a:r>
            <a:r>
              <a:rPr lang="en-US" altLang="zh-TW" b="1" dirty="0" smtClean="0"/>
              <a:t>Curie</a:t>
            </a:r>
            <a:r>
              <a:rPr lang="zh-TW" altLang="en-US" b="1" dirty="0" smtClean="0"/>
              <a:t>。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429393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智慧</a:t>
            </a:r>
            <a:r>
              <a:rPr lang="zh-TW" altLang="en-US" dirty="0" smtClean="0"/>
              <a:t>家庭物聯網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43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国外六大最“贴心”智能家居产品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3251102"/>
            <a:ext cx="5206835" cy="360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BeeWi</a:t>
            </a:r>
            <a:r>
              <a:rPr lang="en-US" altLang="zh-TW" dirty="0" smtClean="0"/>
              <a:t> </a:t>
            </a:r>
            <a:r>
              <a:rPr lang="zh-TW" altLang="en-US" dirty="0" smtClean="0"/>
              <a:t>自動化</a:t>
            </a:r>
            <a:r>
              <a:rPr lang="zh-TW" altLang="en-US" dirty="0"/>
              <a:t>家居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BeeWi</a:t>
            </a:r>
            <a:r>
              <a:rPr lang="zh-TW" altLang="en-US" dirty="0" smtClean="0"/>
              <a:t>展出</a:t>
            </a:r>
            <a:r>
              <a:rPr lang="zh-TW" altLang="en-US" dirty="0"/>
              <a:t>自動化</a:t>
            </a:r>
            <a:r>
              <a:rPr lang="zh-TW" altLang="en-US" dirty="0" smtClean="0"/>
              <a:t>家庭系列產品，包括</a:t>
            </a:r>
            <a:r>
              <a:rPr lang="zh-CN" altLang="en-US" dirty="0">
                <a:ea typeface="微軟正黑體" panose="020B0604030504040204" pitchFamily="34" charset="-120"/>
              </a:rPr>
              <a:t>溫濕感測器、鑰匙定位裝置、</a:t>
            </a:r>
            <a:r>
              <a:rPr lang="zh-CN" altLang="en-US" dirty="0" smtClean="0">
                <a:ea typeface="微軟正黑體" panose="020B0604030504040204" pitchFamily="34" charset="-120"/>
              </a:rPr>
              <a:t>無線</a:t>
            </a:r>
            <a:r>
              <a:rPr lang="zh-CN" altLang="en-US" dirty="0">
                <a:ea typeface="微軟正黑體" panose="020B0604030504040204" pitchFamily="34" charset="-120"/>
              </a:rPr>
              <a:t>照明</a:t>
            </a:r>
            <a:r>
              <a:rPr lang="zh-TW" altLang="en-US" dirty="0" smtClean="0"/>
              <a:t>燈泡、智慧插座等。</a:t>
            </a:r>
            <a:endParaRPr lang="en-US" altLang="zh-TW" dirty="0" smtClean="0"/>
          </a:p>
          <a:p>
            <a:pPr algn="l">
              <a:lnSpc>
                <a:spcPct val="110000"/>
              </a:lnSpc>
            </a:pPr>
            <a:r>
              <a:rPr lang="zh-CN" altLang="en-US" dirty="0" smtClean="0">
                <a:ea typeface="微軟正黑體" panose="020B0604030504040204" pitchFamily="34" charset="-120"/>
              </a:rPr>
              <a:t>整套系統</a:t>
            </a:r>
            <a:r>
              <a:rPr lang="zh-TW" altLang="en-US" dirty="0" smtClean="0">
                <a:ea typeface="微軟正黑體" panose="020B0604030504040204" pitchFamily="34" charset="-120"/>
              </a:rPr>
              <a:t>可透過</a:t>
            </a:r>
            <a:r>
              <a:rPr lang="zh-CN" altLang="en-US" dirty="0" smtClean="0">
                <a:ea typeface="微軟正黑體" panose="020B0604030504040204" pitchFamily="34" charset="-120"/>
              </a:rPr>
              <a:t>藍</a:t>
            </a:r>
            <a:r>
              <a:rPr lang="zh-CN" altLang="en-US" dirty="0">
                <a:ea typeface="微軟正黑體" panose="020B0604030504040204" pitchFamily="34" charset="-120"/>
              </a:rPr>
              <a:t>牙</a:t>
            </a:r>
            <a:r>
              <a:rPr lang="en-US" altLang="zh-CN" dirty="0" smtClean="0">
                <a:ea typeface="微軟正黑體" panose="020B0604030504040204" pitchFamily="34" charset="-120"/>
              </a:rPr>
              <a:t>4.0</a:t>
            </a:r>
            <a:r>
              <a:rPr lang="zh-TW" altLang="en-US" dirty="0" smtClean="0">
                <a:ea typeface="微軟正黑體" panose="020B0604030504040204" pitchFamily="34" charset="-120"/>
              </a:rPr>
              <a:t>，</a:t>
            </a:r>
            <a:r>
              <a:rPr lang="zh-CN" altLang="en-US" dirty="0" smtClean="0">
                <a:ea typeface="微軟正黑體" panose="020B0604030504040204" pitchFamily="34" charset="-120"/>
              </a:rPr>
              <a:t>與手機</a:t>
            </a:r>
            <a:r>
              <a:rPr lang="en-US" altLang="zh-CN" dirty="0" smtClean="0">
                <a:ea typeface="微軟正黑體" panose="020B0604030504040204" pitchFamily="34" charset="-120"/>
              </a:rPr>
              <a:t/>
            </a:r>
            <a:br>
              <a:rPr lang="en-US" altLang="zh-CN" dirty="0" smtClean="0">
                <a:ea typeface="微軟正黑體" panose="020B0604030504040204" pitchFamily="34" charset="-120"/>
              </a:rPr>
            </a:br>
            <a:r>
              <a:rPr lang="en-US" altLang="zh-CN" dirty="0" smtClean="0">
                <a:ea typeface="微軟正黑體" panose="020B0604030504040204" pitchFamily="34" charset="-120"/>
              </a:rPr>
              <a:t>A</a:t>
            </a:r>
            <a:r>
              <a:rPr lang="en-US" altLang="zh-TW" dirty="0" smtClean="0">
                <a:ea typeface="微軟正黑體" panose="020B0604030504040204" pitchFamily="34" charset="-120"/>
              </a:rPr>
              <a:t>PP</a:t>
            </a:r>
            <a:r>
              <a:rPr lang="zh-CN" altLang="en-US" dirty="0" smtClean="0">
                <a:ea typeface="微軟正黑體" panose="020B0604030504040204" pitchFamily="34" charset="-120"/>
              </a:rPr>
              <a:t>連</a:t>
            </a:r>
            <a:r>
              <a:rPr lang="zh-TW" altLang="en-US" dirty="0" smtClean="0">
                <a:ea typeface="微軟正黑體" panose="020B0604030504040204" pitchFamily="34" charset="-120"/>
              </a:rPr>
              <a:t>線</a:t>
            </a:r>
            <a:r>
              <a:rPr lang="zh-CN" altLang="en-US" dirty="0" smtClean="0">
                <a:ea typeface="微軟正黑體" panose="020B0604030504040204" pitchFamily="34" charset="-120"/>
              </a:rPr>
              <a:t>進行遠端</a:t>
            </a:r>
            <a:r>
              <a:rPr lang="zh-TW" altLang="en-US" dirty="0" smtClean="0">
                <a:ea typeface="微軟正黑體" panose="020B0604030504040204" pitchFamily="34" charset="-120"/>
              </a:rPr>
              <a:t>操</a:t>
            </a:r>
            <a:r>
              <a:rPr lang="zh-CN" altLang="en-US" dirty="0" smtClean="0">
                <a:ea typeface="微軟正黑體" panose="020B0604030504040204" pitchFamily="34" charset="-120"/>
              </a:rPr>
              <a:t>控。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550" y="2348880"/>
            <a:ext cx="2393906" cy="4392488"/>
          </a:xfrm>
          <a:prstGeom prst="rect">
            <a:avLst/>
          </a:prstGeom>
        </p:spPr>
      </p:pic>
      <p:sp>
        <p:nvSpPr>
          <p:cNvPr id="10" name="圓角矩形圖說文字 9"/>
          <p:cNvSpPr/>
          <p:nvPr/>
        </p:nvSpPr>
        <p:spPr>
          <a:xfrm>
            <a:off x="4388906" y="2996952"/>
            <a:ext cx="1705378" cy="999299"/>
          </a:xfrm>
          <a:prstGeom prst="wedgeRoundRectCallout">
            <a:avLst>
              <a:gd name="adj1" fmla="val 74921"/>
              <a:gd name="adj2" fmla="val -28403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b="1" dirty="0" smtClean="0"/>
              <a:t>鑰匙定位裝置再也不怕找不到鑰匙！</a:t>
            </a:r>
            <a:endParaRPr lang="zh-TW" altLang="en-US" b="1" dirty="0"/>
          </a:p>
        </p:txBody>
      </p:sp>
      <p:sp>
        <p:nvSpPr>
          <p:cNvPr id="15" name="圓角矩形圖說文字 14"/>
          <p:cNvSpPr/>
          <p:nvPr/>
        </p:nvSpPr>
        <p:spPr>
          <a:xfrm>
            <a:off x="827584" y="5805264"/>
            <a:ext cx="2152929" cy="948089"/>
          </a:xfrm>
          <a:prstGeom prst="wedgeRoundRectCallout">
            <a:avLst>
              <a:gd name="adj1" fmla="val 76361"/>
              <a:gd name="adj2" fmla="val -50612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b="1" dirty="0" smtClean="0"/>
              <a:t>用手機即可控制色彩與亮度</a:t>
            </a:r>
            <a:r>
              <a:rPr lang="zh-TW" altLang="en-US" b="1" dirty="0" smtClean="0"/>
              <a:t>的彩色智慧</a:t>
            </a:r>
            <a:r>
              <a:rPr lang="zh-TW" altLang="en-US" b="1" dirty="0" smtClean="0"/>
              <a:t>燈泡。</a:t>
            </a:r>
            <a:endParaRPr lang="zh-TW" altLang="en-US" b="1" dirty="0"/>
          </a:p>
        </p:txBody>
      </p:sp>
      <p:pic>
        <p:nvPicPr>
          <p:cNvPr id="16" name="Picture 3" descr="G:\王小桃備份\我的圖庫\小圖示\youtube-ico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064" y="3348179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G:\王小桃備份\我的圖庫\小圖示\youtube-icon.png">
            <a:hlinkClick r:id="rId6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9269" y="556185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5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聲控智慧型</a:t>
            </a:r>
            <a:r>
              <a:rPr lang="zh-TW" altLang="en-US" dirty="0"/>
              <a:t>烤爐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Dacor</a:t>
            </a:r>
            <a:r>
              <a:rPr lang="zh-TW" altLang="en-US" dirty="0" smtClean="0"/>
              <a:t>推出一台可聲控的</a:t>
            </a:r>
            <a:r>
              <a:rPr lang="en-US" altLang="zh-TW" dirty="0" err="1" smtClean="0"/>
              <a:t>Andriod</a:t>
            </a:r>
            <a:r>
              <a:rPr lang="zh-TW" altLang="en-US" dirty="0" smtClean="0"/>
              <a:t>烤爐。烤爐本身具備控制</a:t>
            </a:r>
            <a:r>
              <a:rPr lang="zh-TW" altLang="en-US" dirty="0"/>
              <a:t>溫度、烹調</a:t>
            </a:r>
            <a:r>
              <a:rPr lang="zh-TW" altLang="en-US" dirty="0" smtClean="0"/>
              <a:t>方式、烤爐</a:t>
            </a:r>
            <a:r>
              <a:rPr lang="zh-TW" altLang="en-US" dirty="0"/>
              <a:t>燈光</a:t>
            </a:r>
            <a:r>
              <a:rPr lang="zh-TW" altLang="en-US" dirty="0" smtClean="0"/>
              <a:t>，並內置食譜等</a:t>
            </a:r>
            <a:r>
              <a:rPr lang="zh-TW" altLang="en-US" dirty="0"/>
              <a:t>功能。透過</a:t>
            </a:r>
            <a:r>
              <a:rPr lang="en-US" altLang="zh-TW" dirty="0" smtClean="0"/>
              <a:t>Wi-Fi</a:t>
            </a:r>
            <a:r>
              <a:rPr lang="zh-TW" altLang="en-US" dirty="0" smtClean="0"/>
              <a:t>連線，使用者可</a:t>
            </a:r>
            <a:r>
              <a:rPr lang="zh-TW" altLang="en-US" dirty="0" smtClean="0"/>
              <a:t>直接向手機</a:t>
            </a:r>
            <a:r>
              <a:rPr lang="zh-TW" altLang="en-US" dirty="0"/>
              <a:t>或平板</a:t>
            </a:r>
            <a:r>
              <a:rPr lang="zh-TW" altLang="en-US" dirty="0" smtClean="0"/>
              <a:t>電腦以語音操控烤爐。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3074" name="Picture 2" descr="http://o.aolcdn.com/hss/storage/midas/72fd8914b168386d1357ad98f55294c5/201328942/dacor-discovery-iq-voice-comman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5000" y="3082183"/>
            <a:ext cx="6984776" cy="375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63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Twin Wash </a:t>
            </a:r>
            <a:r>
              <a:rPr lang="zh-TW" altLang="en-US" dirty="0" smtClean="0"/>
              <a:t>創新</a:t>
            </a:r>
            <a:r>
              <a:rPr lang="zh-TW" altLang="en-US" dirty="0"/>
              <a:t>雙筒洗衣機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4956548" cy="520824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LG</a:t>
            </a:r>
            <a:r>
              <a:rPr lang="zh-TW" altLang="en-US" dirty="0"/>
              <a:t> </a:t>
            </a:r>
            <a:r>
              <a:rPr lang="en-US" altLang="zh-TW" dirty="0" smtClean="0"/>
              <a:t>TWIN </a:t>
            </a:r>
            <a:r>
              <a:rPr lang="en-US" altLang="zh-TW" dirty="0"/>
              <a:t>Wash</a:t>
            </a:r>
            <a:r>
              <a:rPr lang="zh-TW" altLang="en-US" dirty="0"/>
              <a:t>洗衣機能夠在上下兩個洗衣筒內同時洗滌衣物，</a:t>
            </a:r>
            <a:r>
              <a:rPr lang="zh-TW" altLang="en-US" dirty="0" smtClean="0"/>
              <a:t>底座的</a:t>
            </a:r>
            <a:r>
              <a:rPr lang="zh-TW" altLang="en-US" dirty="0"/>
              <a:t>迷你洗衣</a:t>
            </a:r>
            <a:r>
              <a:rPr lang="zh-TW" altLang="en-US" dirty="0" smtClean="0"/>
              <a:t>筒負責洗滌需要</a:t>
            </a:r>
            <a:r>
              <a:rPr lang="zh-TW" altLang="en-US" dirty="0"/>
              <a:t>特殊洗滌流程的小件衣物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支援</a:t>
            </a:r>
            <a:r>
              <a:rPr lang="en-US" altLang="zh-TW" dirty="0" err="1"/>
              <a:t>WiFi</a:t>
            </a:r>
            <a:r>
              <a:rPr lang="zh-TW" altLang="en-US" dirty="0"/>
              <a:t>和</a:t>
            </a:r>
            <a:r>
              <a:rPr lang="en-US" altLang="zh-TW" dirty="0" smtClean="0"/>
              <a:t>NFC</a:t>
            </a:r>
            <a:r>
              <a:rPr lang="zh-TW" altLang="en-US" dirty="0" smtClean="0"/>
              <a:t>技術，接</a:t>
            </a:r>
            <a:r>
              <a:rPr lang="zh-TW" altLang="en-US" dirty="0"/>
              <a:t>入</a:t>
            </a:r>
            <a:r>
              <a:rPr lang="en-US" altLang="zh-TW" dirty="0"/>
              <a:t>LG </a:t>
            </a:r>
            <a:r>
              <a:rPr lang="en-US" altLang="zh-TW" dirty="0" err="1" smtClean="0"/>
              <a:t>HomeChat</a:t>
            </a:r>
            <a:r>
              <a:rPr lang="zh-TW" altLang="en-US" dirty="0" smtClean="0"/>
              <a:t>智能</a:t>
            </a:r>
            <a:r>
              <a:rPr lang="zh-TW" altLang="en-US" dirty="0"/>
              <a:t>家居</a:t>
            </a:r>
            <a:r>
              <a:rPr lang="zh-TW" altLang="en-US" dirty="0" smtClean="0"/>
              <a:t>系統後，使用者可透過手機</a:t>
            </a:r>
            <a:r>
              <a:rPr lang="en-US" altLang="zh-TW" dirty="0" smtClean="0"/>
              <a:t>APP</a:t>
            </a:r>
            <a:r>
              <a:rPr lang="zh-TW" altLang="en-US" dirty="0" smtClean="0"/>
              <a:t>進行操作設定，衣服洗好了會自動提醒。</a:t>
            </a:r>
            <a:r>
              <a:rPr lang="zh-TW" altLang="en-US" dirty="0"/>
              <a:t>此外</a:t>
            </a:r>
            <a:r>
              <a:rPr lang="zh-TW" altLang="en-US" dirty="0" smtClean="0"/>
              <a:t>，透過</a:t>
            </a:r>
            <a:r>
              <a:rPr lang="zh-TW" altLang="en-US" dirty="0"/>
              <a:t>智能診斷技術能夠</a:t>
            </a:r>
            <a:r>
              <a:rPr lang="zh-TW" altLang="en-US" dirty="0" smtClean="0"/>
              <a:t>快速排解小故障。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5122" name="Picture 2" descr="http://i2.mirror.co.uk/news/technology-science/technology/article4928835.ece/alternates/s2197/LG-Twin-Wash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3748" y="1340767"/>
            <a:ext cx="3273052" cy="52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08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Samsung Smart TV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搭載</a:t>
            </a:r>
            <a:r>
              <a:rPr lang="en-US" altLang="zh-TW" dirty="0" smtClean="0"/>
              <a:t>Samsung</a:t>
            </a:r>
            <a:r>
              <a:rPr lang="zh-TW" altLang="en-US" dirty="0" smtClean="0"/>
              <a:t>自家</a:t>
            </a:r>
            <a:r>
              <a:rPr lang="en-US" altLang="zh-TW" dirty="0" err="1" smtClean="0"/>
              <a:t>Tizen</a:t>
            </a:r>
            <a:r>
              <a:rPr lang="zh-TW" altLang="en-US" dirty="0" smtClean="0"/>
              <a:t>作業系統，</a:t>
            </a:r>
            <a:r>
              <a:rPr lang="zh-TW" altLang="en-US" dirty="0"/>
              <a:t>透過標準化的開放平台兼容 </a:t>
            </a:r>
            <a:r>
              <a:rPr lang="en-US" altLang="zh-TW" dirty="0"/>
              <a:t>Samsung </a:t>
            </a:r>
            <a:r>
              <a:rPr lang="zh-TW" altLang="en-US" dirty="0"/>
              <a:t>旗下行動裝置</a:t>
            </a:r>
            <a:r>
              <a:rPr lang="zh-TW" altLang="en-US" dirty="0" smtClean="0"/>
              <a:t>，強化</a:t>
            </a:r>
            <a:r>
              <a:rPr lang="zh-TW" altLang="en-US" dirty="0"/>
              <a:t>與行動裝置的連動功能</a:t>
            </a:r>
            <a:r>
              <a:rPr lang="zh-TW" altLang="en-US" dirty="0" smtClean="0"/>
              <a:t>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1331640" y="5152016"/>
            <a:ext cx="7200800" cy="151734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691680" y="5273913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err="1" smtClean="0">
                <a:solidFill>
                  <a:schemeClr val="bg1"/>
                </a:solidFill>
              </a:rPr>
              <a:t>Tizen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作業系統</a:t>
            </a:r>
            <a:endParaRPr lang="en-US" altLang="zh-TW" sz="2000" b="1" dirty="0" smtClean="0">
              <a:solidFill>
                <a:schemeClr val="bg1"/>
              </a:solidFill>
            </a:endParaRPr>
          </a:p>
          <a:p>
            <a:pPr algn="just"/>
            <a:r>
              <a:rPr lang="zh-TW" altLang="en-US" sz="2000" b="1" dirty="0" smtClean="0">
                <a:solidFill>
                  <a:schemeClr val="bg1"/>
                </a:solidFill>
              </a:rPr>
              <a:t>一</a:t>
            </a:r>
            <a:r>
              <a:rPr lang="zh-TW" altLang="en-US" sz="2000" b="1" dirty="0">
                <a:solidFill>
                  <a:schemeClr val="bg1"/>
                </a:solidFill>
              </a:rPr>
              <a:t>款基於開放原始碼的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行動裝置作業系統</a:t>
            </a:r>
            <a:r>
              <a:rPr lang="zh-TW" altLang="en-US" sz="2000" b="1" dirty="0">
                <a:solidFill>
                  <a:schemeClr val="bg1"/>
                </a:solidFill>
              </a:rPr>
              <a:t>，採用</a:t>
            </a:r>
            <a:r>
              <a:rPr lang="en-US" altLang="zh-TW" sz="2000" b="1" dirty="0">
                <a:solidFill>
                  <a:schemeClr val="bg1"/>
                </a:solidFill>
              </a:rPr>
              <a:t>Linux</a:t>
            </a:r>
            <a:r>
              <a:rPr lang="zh-TW" altLang="en-US" sz="2000" b="1" dirty="0">
                <a:solidFill>
                  <a:schemeClr val="bg1"/>
                </a:solidFill>
              </a:rPr>
              <a:t>核心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和</a:t>
            </a:r>
            <a:r>
              <a:rPr lang="en-US" altLang="zh-TW" sz="2000" b="1" dirty="0" err="1" smtClean="0">
                <a:solidFill>
                  <a:schemeClr val="bg1"/>
                </a:solidFill>
              </a:rPr>
              <a:t>WebKit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執行</a:t>
            </a:r>
            <a:r>
              <a:rPr lang="zh-TW" altLang="en-US" sz="2000" b="1" dirty="0">
                <a:solidFill>
                  <a:schemeClr val="bg1"/>
                </a:solidFill>
              </a:rPr>
              <a:t>，裝置包括智慧型手機、平板電腦、小筆電、車載訊息娛樂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裝置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(IVI)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和</a:t>
            </a:r>
            <a:r>
              <a:rPr lang="zh-TW" altLang="en-US" sz="2000" b="1" dirty="0">
                <a:solidFill>
                  <a:schemeClr val="bg1"/>
                </a:solidFill>
              </a:rPr>
              <a:t>智慧電視。</a:t>
            </a:r>
          </a:p>
        </p:txBody>
      </p:sp>
      <p:pic>
        <p:nvPicPr>
          <p:cNvPr id="8" name="Picture 3" descr="G:\王小桃備份\我的圖庫\小圖示\icon01-128x128\light_bul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402514"/>
            <a:ext cx="1016347" cy="101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348880"/>
            <a:ext cx="4608512" cy="2584925"/>
          </a:xfrm>
          <a:prstGeom prst="rect">
            <a:avLst/>
          </a:prstGeom>
        </p:spPr>
      </p:pic>
      <p:sp>
        <p:nvSpPr>
          <p:cNvPr id="10" name="圓角矩形圖說文字 9"/>
          <p:cNvSpPr/>
          <p:nvPr/>
        </p:nvSpPr>
        <p:spPr>
          <a:xfrm>
            <a:off x="1115615" y="3787479"/>
            <a:ext cx="2377189" cy="948089"/>
          </a:xfrm>
          <a:prstGeom prst="wedgeRoundRectCallout">
            <a:avLst>
              <a:gd name="adj1" fmla="val 74518"/>
              <a:gd name="adj2" fmla="val -32020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b="1" dirty="0" smtClean="0"/>
              <a:t>搭載</a:t>
            </a:r>
            <a:r>
              <a:rPr lang="en-US" altLang="zh-TW" b="1" dirty="0" err="1" smtClean="0">
                <a:solidFill>
                  <a:schemeClr val="bg1"/>
                </a:solidFill>
              </a:rPr>
              <a:t>Tizen</a:t>
            </a:r>
            <a:r>
              <a:rPr lang="zh-TW" altLang="en-US" b="1" dirty="0" smtClean="0">
                <a:solidFill>
                  <a:schemeClr val="bg1"/>
                </a:solidFill>
              </a:rPr>
              <a:t>作業系統</a:t>
            </a:r>
            <a:r>
              <a:rPr lang="zh-TW" altLang="en-US" b="1" dirty="0">
                <a:solidFill>
                  <a:schemeClr val="bg1"/>
                </a:solidFill>
              </a:rPr>
              <a:t>的新</a:t>
            </a:r>
            <a:r>
              <a:rPr lang="zh-TW" altLang="en-US" b="1" dirty="0" smtClean="0">
                <a:solidFill>
                  <a:schemeClr val="bg1"/>
                </a:solidFill>
              </a:rPr>
              <a:t>一代</a:t>
            </a:r>
            <a:r>
              <a:rPr lang="en-US" altLang="zh-TW" b="1" dirty="0" smtClean="0">
                <a:solidFill>
                  <a:schemeClr val="bg1"/>
                </a:solidFill>
              </a:rPr>
              <a:t>Samsung </a:t>
            </a:r>
            <a:r>
              <a:rPr lang="en-US" altLang="zh-TW" b="1" dirty="0">
                <a:solidFill>
                  <a:schemeClr val="bg1"/>
                </a:solidFill>
              </a:rPr>
              <a:t>Smart TV</a:t>
            </a:r>
            <a:r>
              <a:rPr lang="zh-TW" altLang="en-US" b="1" dirty="0" smtClean="0">
                <a:solidFill>
                  <a:schemeClr val="bg1"/>
                </a:solidFill>
              </a:rPr>
              <a:t>。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89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LG </a:t>
            </a:r>
            <a:r>
              <a:rPr lang="zh-TW" altLang="en-US" dirty="0" smtClean="0"/>
              <a:t>量子點電視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3497294" cy="3560749"/>
          </a:xfrm>
        </p:spPr>
        <p:txBody>
          <a:bodyPr>
            <a:normAutofit/>
          </a:bodyPr>
          <a:lstStyle/>
          <a:p>
            <a:r>
              <a:rPr lang="en-US" altLang="zh-TW" dirty="0"/>
              <a:t>LG </a:t>
            </a:r>
            <a:r>
              <a:rPr lang="zh-TW" altLang="en-US" dirty="0"/>
              <a:t>全</a:t>
            </a:r>
            <a:r>
              <a:rPr lang="zh-TW" altLang="en-US" dirty="0" smtClean="0"/>
              <a:t>新</a:t>
            </a:r>
            <a:r>
              <a:rPr lang="en-US" altLang="zh-TW" dirty="0" smtClean="0"/>
              <a:t>4K </a:t>
            </a:r>
            <a:r>
              <a:rPr lang="en-US" altLang="zh-TW" dirty="0"/>
              <a:t>ULTRA HD </a:t>
            </a:r>
            <a:r>
              <a:rPr lang="en-US" altLang="zh-TW" dirty="0" smtClean="0"/>
              <a:t>TV</a:t>
            </a:r>
            <a:r>
              <a:rPr lang="zh-TW" altLang="en-US" dirty="0" smtClean="0"/>
              <a:t>主要特色是採用</a:t>
            </a:r>
            <a:r>
              <a:rPr lang="zh-TW" altLang="en-US" dirty="0" smtClean="0">
                <a:solidFill>
                  <a:srgbClr val="C00000"/>
                </a:solidFill>
              </a:rPr>
              <a:t>量子點</a:t>
            </a:r>
            <a:r>
              <a:rPr lang="zh-TW" altLang="en-US" dirty="0" smtClean="0"/>
              <a:t>技術</a:t>
            </a:r>
            <a:r>
              <a:rPr lang="zh-TW" altLang="en-US" dirty="0"/>
              <a:t>，</a:t>
            </a:r>
            <a:r>
              <a:rPr lang="zh-TW" altLang="en-US" dirty="0" smtClean="0"/>
              <a:t>搭配</a:t>
            </a:r>
            <a:r>
              <a:rPr lang="en-US" altLang="zh-TW" dirty="0" smtClean="0"/>
              <a:t>4K</a:t>
            </a:r>
            <a:r>
              <a:rPr lang="zh-TW" altLang="en-US" dirty="0" smtClean="0"/>
              <a:t>高解析度的</a:t>
            </a:r>
            <a:r>
              <a:rPr lang="en-US" altLang="zh-TW" dirty="0" smtClean="0"/>
              <a:t>IPS</a:t>
            </a:r>
            <a:r>
              <a:rPr lang="zh-TW" altLang="en-US" dirty="0" smtClean="0"/>
              <a:t>面板，</a:t>
            </a:r>
            <a:r>
              <a:rPr lang="zh-TW" altLang="en-US" dirty="0"/>
              <a:t>呈現更佳色階及色彩對比。</a:t>
            </a:r>
            <a:endParaRPr lang="en-US" altLang="zh-TW" dirty="0"/>
          </a:p>
          <a:p>
            <a:r>
              <a:rPr lang="zh-TW" altLang="en-US" dirty="0" smtClean="0"/>
              <a:t>搭載</a:t>
            </a:r>
            <a:r>
              <a:rPr lang="en-US" altLang="zh-TW" dirty="0" err="1" smtClean="0"/>
              <a:t>webOS</a:t>
            </a:r>
            <a:r>
              <a:rPr lang="en-US" altLang="zh-TW" dirty="0" smtClean="0"/>
              <a:t> </a:t>
            </a:r>
            <a:r>
              <a:rPr lang="en-US" altLang="zh-TW" dirty="0"/>
              <a:t>2.0</a:t>
            </a:r>
            <a:r>
              <a:rPr lang="zh-TW" altLang="en-US" dirty="0"/>
              <a:t>智慧型電視平台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1331640" y="5150160"/>
            <a:ext cx="7200800" cy="15192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691680" y="5272057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</a:rPr>
              <a:t>量子點</a:t>
            </a:r>
            <a:r>
              <a:rPr lang="en-US" altLang="zh-TW" sz="2000" b="1" dirty="0">
                <a:solidFill>
                  <a:schemeClr val="bg1"/>
                </a:solidFill>
              </a:rPr>
              <a:t>(Quantum Dot)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技術</a:t>
            </a:r>
            <a:endParaRPr lang="en-US" altLang="zh-TW" sz="2000" b="1" dirty="0" smtClean="0">
              <a:solidFill>
                <a:schemeClr val="bg1"/>
              </a:solidFill>
            </a:endParaRPr>
          </a:p>
          <a:p>
            <a:pPr algn="just"/>
            <a:r>
              <a:rPr lang="zh-TW" altLang="en-US" sz="2000" b="1" dirty="0" smtClean="0">
                <a:solidFill>
                  <a:schemeClr val="bg1"/>
                </a:solidFill>
              </a:rPr>
              <a:t>長</a:t>
            </a:r>
            <a:r>
              <a:rPr lang="zh-TW" altLang="en-US" sz="2000" b="1" dirty="0">
                <a:solidFill>
                  <a:schemeClr val="bg1"/>
                </a:solidFill>
              </a:rPr>
              <a:t>寬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高在</a:t>
            </a:r>
            <a:r>
              <a:rPr lang="en-US" altLang="zh-TW" sz="2000" b="1" dirty="0">
                <a:solidFill>
                  <a:schemeClr val="bg1"/>
                </a:solidFill>
              </a:rPr>
              <a:t>100</a:t>
            </a:r>
            <a:r>
              <a:rPr lang="zh-TW" altLang="en-US" sz="2000" b="1" dirty="0">
                <a:solidFill>
                  <a:schemeClr val="bg1"/>
                </a:solidFill>
              </a:rPr>
              <a:t>奈米以下的材料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稱為</a:t>
            </a:r>
            <a:r>
              <a:rPr lang="zh-TW" altLang="en-US" sz="2000" b="1" dirty="0">
                <a:solidFill>
                  <a:schemeClr val="bg1"/>
                </a:solidFill>
              </a:rPr>
              <a:t>量子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點，利用</a:t>
            </a:r>
            <a:r>
              <a:rPr lang="zh-TW" altLang="en-US" sz="2000" b="1" dirty="0">
                <a:solidFill>
                  <a:schemeClr val="bg1"/>
                </a:solidFill>
              </a:rPr>
              <a:t>尺寸</a:t>
            </a:r>
            <a:r>
              <a:rPr lang="en-US" altLang="zh-TW" sz="2000" b="1" dirty="0">
                <a:solidFill>
                  <a:schemeClr val="bg1"/>
                </a:solidFill>
              </a:rPr>
              <a:t>2~10</a:t>
            </a:r>
            <a:r>
              <a:rPr lang="zh-TW" altLang="en-US" sz="2000" b="1" dirty="0">
                <a:solidFill>
                  <a:schemeClr val="bg1"/>
                </a:solidFill>
              </a:rPr>
              <a:t>奈米間的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量子點的大小可控制其激發</a:t>
            </a:r>
            <a:r>
              <a:rPr lang="zh-TW" altLang="en-US" sz="2000" b="1" dirty="0">
                <a:solidFill>
                  <a:schemeClr val="bg1"/>
                </a:solidFill>
              </a:rPr>
              <a:t>後的光波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長及其所散發的色光</a:t>
            </a:r>
            <a:r>
              <a:rPr lang="zh-TW" altLang="en-US" sz="2000" b="1" dirty="0">
                <a:solidFill>
                  <a:schemeClr val="bg1"/>
                </a:solidFill>
              </a:rPr>
              <a:t>，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奈</a:t>
            </a:r>
            <a:r>
              <a:rPr lang="zh-TW" altLang="en-US" sz="2000" b="1" dirty="0">
                <a:solidFill>
                  <a:schemeClr val="bg1"/>
                </a:solidFill>
              </a:rPr>
              <a:t>米尺寸的光點可散發出鮮豔動人的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色彩。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G:\王小桃備份\我的圖庫\小圖示\icon01-128x128\light_bul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400658"/>
            <a:ext cx="1016347" cy="101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.chinatimes.com/newsphoto/2015-01-06/656/201501060036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5076056" cy="3342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2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eGeeTouch</a:t>
            </a:r>
            <a:r>
              <a:rPr lang="en-US" altLang="zh-TW" dirty="0" smtClean="0"/>
              <a:t> </a:t>
            </a:r>
            <a:r>
              <a:rPr lang="zh-TW" altLang="en-US" dirty="0" smtClean="0"/>
              <a:t>行李</a:t>
            </a:r>
            <a:r>
              <a:rPr lang="zh-TW" altLang="en-US" dirty="0"/>
              <a:t>智慧鎖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不需要密碼</a:t>
            </a:r>
            <a:r>
              <a:rPr lang="zh-TW" altLang="en-US" dirty="0"/>
              <a:t>或鑰匙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Egeetouch</a:t>
            </a:r>
            <a:r>
              <a:rPr lang="zh-TW" altLang="en-US" dirty="0"/>
              <a:t>行李智慧</a:t>
            </a:r>
            <a:r>
              <a:rPr lang="zh-TW" altLang="en-US" dirty="0" smtClean="0"/>
              <a:t>鎖只需使用</a:t>
            </a:r>
            <a:r>
              <a:rPr lang="en-US" altLang="zh-TW" dirty="0" smtClean="0"/>
              <a:t>NFC</a:t>
            </a:r>
            <a:r>
              <a:rPr lang="zh-TW" altLang="en-US" dirty="0" smtClean="0"/>
              <a:t>掛牌</a:t>
            </a:r>
            <a:r>
              <a:rPr lang="zh-TW" altLang="en-US" dirty="0"/>
              <a:t>或智慧型手機便能完成解</a:t>
            </a:r>
            <a:r>
              <a:rPr lang="zh-TW" altLang="en-US" dirty="0" smtClean="0"/>
              <a:t>鎖。</a:t>
            </a:r>
            <a:endParaRPr lang="en-US" altLang="zh-TW" dirty="0" smtClean="0"/>
          </a:p>
          <a:p>
            <a:r>
              <a:rPr lang="zh-TW" altLang="en-US" dirty="0" smtClean="0"/>
              <a:t>裝置</a:t>
            </a:r>
            <a:r>
              <a:rPr lang="zh-TW" altLang="en-US" dirty="0"/>
              <a:t>內建的電池</a:t>
            </a:r>
            <a:r>
              <a:rPr lang="zh-TW" altLang="en-US" dirty="0" smtClean="0"/>
              <a:t>可使用三萬</a:t>
            </a:r>
            <a:r>
              <a:rPr lang="zh-TW" altLang="en-US" dirty="0"/>
              <a:t>次解鎖</a:t>
            </a:r>
            <a:r>
              <a:rPr lang="zh-TW" altLang="en-US" dirty="0" smtClean="0"/>
              <a:t>，若電池沒電，也可使用</a:t>
            </a:r>
            <a:r>
              <a:rPr lang="zh-TW" altLang="en-US" dirty="0"/>
              <a:t>實體鑰匙或是透過側面</a:t>
            </a:r>
            <a:r>
              <a:rPr lang="zh-TW" altLang="en-US" dirty="0" smtClean="0"/>
              <a:t>的</a:t>
            </a:r>
            <a:r>
              <a:rPr lang="en-US" altLang="zh-TW" dirty="0" smtClean="0"/>
              <a:t>USB</a:t>
            </a:r>
            <a:r>
              <a:rPr lang="zh-TW" altLang="en-US" dirty="0" smtClean="0"/>
              <a:t>埠充電來解鎖。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6" name="Picture 3" descr="G:\王小桃備份\我的圖庫\小圖示\youtube-ic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443364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smallbiztrends.com/wp-content/uploads/2015/01/smart-luggage-lock-660x3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772" y="3543300"/>
            <a:ext cx="6286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52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應用智慧汽車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66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末端陰影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3761</TotalTime>
  <Words>900</Words>
  <Application>Microsoft Office PowerPoint</Application>
  <PresentationFormat>如螢幕大小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新細明體</vt:lpstr>
      <vt:lpstr>Calibri</vt:lpstr>
      <vt:lpstr>Arial</vt:lpstr>
      <vt:lpstr>微軟正黑體</vt:lpstr>
      <vt:lpstr>清晰度</vt:lpstr>
      <vt:lpstr>PowerPoint 簡報</vt:lpstr>
      <vt:lpstr>智慧家庭物聯網</vt:lpstr>
      <vt:lpstr>BeeWi 自動化家居</vt:lpstr>
      <vt:lpstr>聲控智慧型烤爐</vt:lpstr>
      <vt:lpstr>Twin Wash 創新雙筒洗衣機</vt:lpstr>
      <vt:lpstr>Samsung Smart TV</vt:lpstr>
      <vt:lpstr>LG 量子點電視</vt:lpstr>
      <vt:lpstr>eGeeTouch 行李智慧鎖</vt:lpstr>
      <vt:lpstr>應用智慧汽車</vt:lpstr>
      <vt:lpstr>自動駕駛車</vt:lpstr>
      <vt:lpstr>Smartscooter 智慧電動車</vt:lpstr>
      <vt:lpstr>Smartscooter 智慧電動車</vt:lpstr>
      <vt:lpstr>穿戴裝置</vt:lpstr>
      <vt:lpstr>Belty 智慧健康皮帶 </vt:lpstr>
      <vt:lpstr>頭戴式顯示器 Attach</vt:lpstr>
      <vt:lpstr>Intel Curie 迷你電腦</vt:lpstr>
    </vt:vector>
  </TitlesOfParts>
  <Company>chwa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郭欣怡</dc:creator>
  <cp:lastModifiedBy>Corey Kuo</cp:lastModifiedBy>
  <cp:revision>274</cp:revision>
  <dcterms:created xsi:type="dcterms:W3CDTF">2014-03-31T01:46:09Z</dcterms:created>
  <dcterms:modified xsi:type="dcterms:W3CDTF">2015-01-07T08:18:56Z</dcterms:modified>
</cp:coreProperties>
</file>